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383" r:id="rId2"/>
    <p:sldId id="1561" r:id="rId3"/>
    <p:sldId id="1547" r:id="rId4"/>
    <p:sldId id="1572" r:id="rId5"/>
    <p:sldId id="1573" r:id="rId6"/>
    <p:sldId id="1562" r:id="rId7"/>
    <p:sldId id="1566" r:id="rId8"/>
    <p:sldId id="1560" r:id="rId9"/>
    <p:sldId id="1563" r:id="rId10"/>
    <p:sldId id="1564" r:id="rId11"/>
    <p:sldId id="1565" r:id="rId12"/>
    <p:sldId id="1611" r:id="rId13"/>
    <p:sldId id="1567" r:id="rId14"/>
    <p:sldId id="1568" r:id="rId15"/>
    <p:sldId id="1569" r:id="rId16"/>
    <p:sldId id="1598" r:id="rId17"/>
    <p:sldId id="1601" r:id="rId18"/>
    <p:sldId id="1599" r:id="rId19"/>
    <p:sldId id="1602" r:id="rId20"/>
    <p:sldId id="1600" r:id="rId21"/>
    <p:sldId id="1603" r:id="rId22"/>
    <p:sldId id="1570" r:id="rId23"/>
    <p:sldId id="1610" r:id="rId24"/>
    <p:sldId id="1612" r:id="rId25"/>
    <p:sldId id="1549" r:id="rId26"/>
    <p:sldId id="1575" r:id="rId27"/>
    <p:sldId id="1574" r:id="rId28"/>
    <p:sldId id="1580" r:id="rId29"/>
    <p:sldId id="1550" r:id="rId30"/>
    <p:sldId id="1577" r:id="rId31"/>
    <p:sldId id="1578" r:id="rId32"/>
    <p:sldId id="1579" r:id="rId33"/>
    <p:sldId id="1613" r:id="rId34"/>
    <p:sldId id="1582" r:id="rId35"/>
    <p:sldId id="1583" r:id="rId36"/>
    <p:sldId id="1581" r:id="rId37"/>
    <p:sldId id="1584" r:id="rId38"/>
    <p:sldId id="1585" r:id="rId39"/>
    <p:sldId id="1586" r:id="rId40"/>
    <p:sldId id="1587" r:id="rId41"/>
    <p:sldId id="1588" r:id="rId42"/>
    <p:sldId id="1590" r:id="rId43"/>
    <p:sldId id="1589" r:id="rId44"/>
    <p:sldId id="1591" r:id="rId45"/>
    <p:sldId id="1592" r:id="rId46"/>
    <p:sldId id="1593" r:id="rId47"/>
    <p:sldId id="1594" r:id="rId48"/>
    <p:sldId id="1595" r:id="rId49"/>
    <p:sldId id="1596" r:id="rId50"/>
    <p:sldId id="1597" r:id="rId51"/>
    <p:sldId id="1606" r:id="rId52"/>
    <p:sldId id="1607" r:id="rId53"/>
    <p:sldId id="1556" r:id="rId54"/>
    <p:sldId id="1604" r:id="rId55"/>
    <p:sldId id="1605" r:id="rId56"/>
    <p:sldId id="1403" r:id="rId5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475CC4-669A-4CAD-930F-4009C949B2A1}">
          <p14:sldIdLst>
            <p14:sldId id="383"/>
            <p14:sldId id="1561"/>
            <p14:sldId id="1547"/>
            <p14:sldId id="1572"/>
            <p14:sldId id="1573"/>
            <p14:sldId id="1562"/>
            <p14:sldId id="1566"/>
            <p14:sldId id="1560"/>
            <p14:sldId id="1563"/>
            <p14:sldId id="1564"/>
            <p14:sldId id="1565"/>
            <p14:sldId id="1611"/>
            <p14:sldId id="1567"/>
            <p14:sldId id="1568"/>
            <p14:sldId id="1569"/>
            <p14:sldId id="1598"/>
            <p14:sldId id="1601"/>
            <p14:sldId id="1599"/>
            <p14:sldId id="1602"/>
            <p14:sldId id="1600"/>
            <p14:sldId id="1603"/>
            <p14:sldId id="1570"/>
            <p14:sldId id="1610"/>
            <p14:sldId id="1612"/>
            <p14:sldId id="1549"/>
            <p14:sldId id="1575"/>
            <p14:sldId id="1574"/>
            <p14:sldId id="1580"/>
            <p14:sldId id="1550"/>
            <p14:sldId id="1577"/>
            <p14:sldId id="1578"/>
            <p14:sldId id="1579"/>
            <p14:sldId id="1613"/>
            <p14:sldId id="1582"/>
            <p14:sldId id="1583"/>
            <p14:sldId id="1581"/>
            <p14:sldId id="1584"/>
            <p14:sldId id="1585"/>
            <p14:sldId id="1586"/>
            <p14:sldId id="1587"/>
            <p14:sldId id="1588"/>
            <p14:sldId id="1590"/>
            <p14:sldId id="1589"/>
            <p14:sldId id="1591"/>
            <p14:sldId id="1592"/>
            <p14:sldId id="1593"/>
            <p14:sldId id="1594"/>
            <p14:sldId id="1595"/>
            <p14:sldId id="1596"/>
            <p14:sldId id="1597"/>
            <p14:sldId id="1606"/>
            <p14:sldId id="1607"/>
            <p14:sldId id="1556"/>
            <p14:sldId id="1604"/>
            <p14:sldId id="1605"/>
            <p14:sldId id="1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B965CD-FFD9-4E46-B8CA-021C19767F78}" type="datetimeFigureOut">
              <a:rPr lang="en-US" smtClean="0"/>
              <a:t>7/12/2017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82FA2A-8A4A-41B5-9769-A63FA417F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0D28-FA85-4C82-82D9-C9A5FF1CE7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0D28-FA85-4C82-82D9-C9A5FF1CE7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0D28-FA85-4C82-82D9-C9A5FF1CE7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2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0D28-FA85-4C82-82D9-C9A5FF1CE7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7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0D28-FA85-4C82-82D9-C9A5FF1CE7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C0D28-FA85-4C82-82D9-C9A5FF1CE7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9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764"/>
            <a:ext cx="6858000" cy="2387203"/>
          </a:xfrm>
        </p:spPr>
        <p:txBody>
          <a:bodyPr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1641"/>
            <a:ext cx="6858000" cy="165615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7600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2525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604" y="1152525"/>
            <a:ext cx="1959173" cy="317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82" y="1152525"/>
            <a:ext cx="5791795" cy="3171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978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15" y="0"/>
            <a:ext cx="7836694" cy="6407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8" y="727969"/>
            <a:ext cx="9001957" cy="6019059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4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7798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85" y="1709737"/>
            <a:ext cx="7886700" cy="2852738"/>
          </a:xfrm>
        </p:spPr>
        <p:txBody>
          <a:bodyPr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85" y="4589860"/>
            <a:ext cx="7886700" cy="1500188"/>
          </a:xfrm>
        </p:spPr>
        <p:txBody>
          <a:bodyPr/>
          <a:lstStyle>
            <a:lvl1pPr marL="0" indent="0">
              <a:buNone/>
              <a:defRPr sz="1350"/>
            </a:lvl1pPr>
            <a:lvl2pPr marL="257169" indent="0">
              <a:buNone/>
              <a:defRPr sz="1125"/>
            </a:lvl2pPr>
            <a:lvl3pPr marL="514337" indent="0">
              <a:buNone/>
              <a:defRPr sz="1013"/>
            </a:lvl3pPr>
            <a:lvl4pPr marL="771506" indent="0">
              <a:buNone/>
              <a:defRPr sz="900"/>
            </a:lvl4pPr>
            <a:lvl5pPr marL="1028674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575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083" y="3533775"/>
            <a:ext cx="3875485" cy="79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293" y="3533775"/>
            <a:ext cx="3875485" cy="79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1083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365527"/>
            <a:ext cx="7886700" cy="1325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544" y="1681162"/>
            <a:ext cx="3868341" cy="82391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44" y="2505077"/>
            <a:ext cx="3868341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2"/>
            <a:ext cx="3887093" cy="82391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093" cy="36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2561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588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8814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200"/>
            <a:ext cx="2949476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093" y="987033"/>
            <a:ext cx="4629150" cy="48744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400"/>
            <a:ext cx="2949476" cy="38111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4966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43" y="457200"/>
            <a:ext cx="2949476" cy="16002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093" y="987033"/>
            <a:ext cx="4629150" cy="48744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543" y="2057400"/>
            <a:ext cx="2949476" cy="38111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3826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083" y="1152525"/>
            <a:ext cx="7836694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083" y="3533775"/>
            <a:ext cx="783669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2821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75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57169" algn="ctr" rtl="0" fontAlgn="base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14337" algn="ctr" rtl="0" fontAlgn="base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71506" algn="ctr" rtl="0" fontAlgn="base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028674" algn="ctr" rtl="0" fontAlgn="base">
        <a:spcBef>
          <a:spcPct val="0"/>
        </a:spcBef>
        <a:spcAft>
          <a:spcPct val="0"/>
        </a:spcAft>
        <a:defRPr sz="42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2"/>
          <p:cNvSpPr>
            <a:spLocks/>
          </p:cNvSpPr>
          <p:nvPr/>
        </p:nvSpPr>
        <p:spPr bwMode="auto">
          <a:xfrm>
            <a:off x="1257300" y="114300"/>
            <a:ext cx="6629400" cy="6629400"/>
          </a:xfrm>
          <a:prstGeom prst="ellipse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25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50082" y="1243012"/>
            <a:ext cx="7836694" cy="3414713"/>
          </a:xfrm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en-US" sz="12656" dirty="0">
                <a:latin typeface="League Gothic Regular" charset="0"/>
                <a:sym typeface="League Gothic Regular" charset="0"/>
              </a:rPr>
              <a:t>Believe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10929" y="4171950"/>
            <a:ext cx="5715000" cy="485775"/>
          </a:xfrm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094" dirty="0">
                <a:latin typeface="League Gothic Regular" charset="0"/>
                <a:sym typeface="League Gothic Regular" charset="0"/>
              </a:rPr>
              <a:t>Week </a:t>
            </a:r>
            <a:r>
              <a:rPr lang="en-US" altLang="en-US" sz="3094" dirty="0" smtClean="0">
                <a:latin typeface="League Gothic Regular" charset="0"/>
                <a:sym typeface="League Gothic Regular" charset="0"/>
              </a:rPr>
              <a:t>26</a:t>
            </a:r>
            <a:endParaRPr lang="en-US" altLang="en-US" sz="3094" dirty="0">
              <a:latin typeface="League Gothic Regular" charset="0"/>
              <a:sym typeface="League Gothic Regular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033293" y="3557588"/>
            <a:ext cx="5070277" cy="0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25" dirty="0">
              <a:solidFill>
                <a:srgbClr val="FFFFFF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60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941"/>
            <a:ext cx="9001957" cy="6019059"/>
          </a:xfrm>
        </p:spPr>
        <p:txBody>
          <a:bodyPr/>
          <a:lstStyle/>
          <a:p>
            <a:r>
              <a:rPr lang="en-US" sz="6000" dirty="0" smtClean="0"/>
              <a:t>You </a:t>
            </a:r>
            <a:r>
              <a:rPr lang="en-US" sz="6000" dirty="0"/>
              <a:t>get in the car, it will not start, </a:t>
            </a:r>
            <a:r>
              <a:rPr lang="en-US" sz="6000" dirty="0" smtClean="0"/>
              <a:t>you find you have a </a:t>
            </a:r>
            <a:r>
              <a:rPr lang="en-US" sz="6000" dirty="0"/>
              <a:t>dead battery.</a:t>
            </a:r>
          </a:p>
          <a:p>
            <a:endParaRPr lang="en-US" sz="6000" dirty="0"/>
          </a:p>
          <a:p>
            <a:r>
              <a:rPr lang="en-US" sz="6000" dirty="0" smtClean="0"/>
              <a:t>More </a:t>
            </a:r>
            <a:r>
              <a:rPr lang="en-US" sz="6000" dirty="0"/>
              <a:t>time lost.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76768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19059"/>
          </a:xfrm>
        </p:spPr>
        <p:txBody>
          <a:bodyPr/>
          <a:lstStyle/>
          <a:p>
            <a:endParaRPr lang="en-US" sz="6000" dirty="0" smtClean="0"/>
          </a:p>
          <a:p>
            <a:endParaRPr lang="en-US" sz="6000" dirty="0"/>
          </a:p>
          <a:p>
            <a:endParaRPr lang="en-US" sz="6000" dirty="0" smtClean="0"/>
          </a:p>
          <a:p>
            <a:r>
              <a:rPr lang="en-US" sz="6000" dirty="0" smtClean="0"/>
              <a:t>Do </a:t>
            </a:r>
            <a:r>
              <a:rPr lang="en-US" sz="6000" dirty="0"/>
              <a:t>you feel the blood pressure rising?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9033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19059"/>
          </a:xfrm>
        </p:spPr>
        <p:txBody>
          <a:bodyPr/>
          <a:lstStyle/>
          <a:p>
            <a:endParaRPr lang="en-US" sz="1800" dirty="0"/>
          </a:p>
          <a:p>
            <a:r>
              <a:rPr lang="en-US" sz="6000" dirty="0" smtClean="0"/>
              <a:t>Finally</a:t>
            </a:r>
            <a:r>
              <a:rPr lang="en-US" sz="6000" dirty="0"/>
              <a:t>, you get the car started; </a:t>
            </a:r>
            <a:r>
              <a:rPr lang="en-US" sz="6000" dirty="0" smtClean="0"/>
              <a:t>and if you drive fast enough you can still make it to the </a:t>
            </a:r>
          </a:p>
          <a:p>
            <a:r>
              <a:rPr lang="en-US" sz="6000" dirty="0" smtClean="0"/>
              <a:t>meeting just a couple minutes late.</a:t>
            </a:r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4194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627"/>
            <a:ext cx="9001957" cy="6019059"/>
          </a:xfrm>
        </p:spPr>
        <p:txBody>
          <a:bodyPr/>
          <a:lstStyle/>
          <a:p>
            <a:r>
              <a:rPr lang="en-US" sz="6000" dirty="0" smtClean="0"/>
              <a:t>Now </a:t>
            </a:r>
            <a:r>
              <a:rPr lang="en-US" sz="6000" dirty="0"/>
              <a:t>you get behind someone who is driving 45 mph on the highway and there is no passing them. </a:t>
            </a:r>
            <a:endParaRPr lang="en-US" sz="6000" dirty="0" smtClean="0"/>
          </a:p>
          <a:p>
            <a:endParaRPr lang="en-US" sz="6000" dirty="0"/>
          </a:p>
          <a:p>
            <a:r>
              <a:rPr lang="en-US" sz="6000" dirty="0" smtClean="0"/>
              <a:t>The </a:t>
            </a:r>
            <a:r>
              <a:rPr lang="en-US" sz="6000" dirty="0"/>
              <a:t>pressure rises.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374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7779"/>
            <a:ext cx="9001957" cy="4700726"/>
          </a:xfrm>
        </p:spPr>
        <p:txBody>
          <a:bodyPr/>
          <a:lstStyle/>
          <a:p>
            <a:r>
              <a:rPr lang="en-US" sz="6000" dirty="0" smtClean="0"/>
              <a:t>Next, </a:t>
            </a:r>
            <a:r>
              <a:rPr lang="en-US" sz="6000" dirty="0"/>
              <a:t>you hit EVERY stoplight on the way, more time lost.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75655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7779"/>
            <a:ext cx="9001957" cy="4700726"/>
          </a:xfrm>
        </p:spPr>
        <p:txBody>
          <a:bodyPr/>
          <a:lstStyle/>
          <a:p>
            <a:r>
              <a:rPr lang="en-US" sz="6000" dirty="0" smtClean="0"/>
              <a:t>If this were happening to you, would you be feeling relaxed and patient?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7543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56665"/>
            <a:ext cx="93126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 smtClean="0">
                <a:cs typeface="Arial" charset="0"/>
              </a:rPr>
              <a:t>Run </a:t>
            </a:r>
            <a:r>
              <a:rPr lang="en-US" sz="4800" dirty="0">
                <a:cs typeface="Arial" charset="0"/>
              </a:rPr>
              <a:t>the risk of always being dissatisfied, upset, and angry with </a:t>
            </a:r>
            <a:r>
              <a:rPr lang="en-US" sz="4800" dirty="0" smtClean="0">
                <a:cs typeface="Arial" charset="0"/>
              </a:rPr>
              <a:t>ourselves. 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 smtClean="0">
                <a:cs typeface="Arial" charset="0"/>
              </a:rPr>
              <a:t>Easily </a:t>
            </a:r>
            <a:r>
              <a:rPr lang="en-US" sz="4800" dirty="0">
                <a:cs typeface="Arial" charset="0"/>
              </a:rPr>
              <a:t>lose our control and fire off outbursts of anger, temper, and blame </a:t>
            </a:r>
            <a:r>
              <a:rPr lang="en-US" sz="4800" dirty="0" smtClean="0">
                <a:cs typeface="Arial" charset="0"/>
              </a:rPr>
              <a:t>on others.</a:t>
            </a:r>
            <a:endParaRPr lang="en-US" sz="4800" dirty="0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86431" y="0"/>
            <a:ext cx="9499107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The Negative Consequences </a:t>
            </a:r>
          </a:p>
          <a:p>
            <a:pPr algn="ctr"/>
            <a:r>
              <a:rPr lang="en-US" sz="54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Of Impatience</a:t>
            </a:r>
            <a:endParaRPr lang="en-US" sz="54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267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cs typeface="Arial" charset="0"/>
              </a:rPr>
              <a:t>We </a:t>
            </a:r>
            <a:r>
              <a:rPr lang="en-US" sz="4400" dirty="0">
                <a:cs typeface="Arial" charset="0"/>
              </a:rPr>
              <a:t>become a member of the "throw away" generation, discarding relationships, people, jobs, school, </a:t>
            </a:r>
            <a:r>
              <a:rPr lang="en-US" sz="4400" dirty="0" smtClean="0">
                <a:cs typeface="Arial" charset="0"/>
              </a:rPr>
              <a:t>churches etc. 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 smtClean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cs typeface="Arial" charset="0"/>
              </a:rPr>
              <a:t>We </a:t>
            </a:r>
            <a:r>
              <a:rPr lang="en-US" sz="4400" dirty="0">
                <a:cs typeface="Arial" charset="0"/>
              </a:rPr>
              <a:t>waste energy worrying about </a:t>
            </a:r>
            <a:r>
              <a:rPr lang="en-US" sz="4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 charset="0"/>
              </a:rPr>
              <a:t>how slow things are changing instead of directing the energy toward the changes we desire</a:t>
            </a:r>
            <a:r>
              <a:rPr lang="en-US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 charset="0"/>
              </a:rPr>
              <a:t>.</a:t>
            </a:r>
            <a:endParaRPr lang="en-US" sz="4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00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7654"/>
            <a:ext cx="90012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cs typeface="Arial" charset="0"/>
              </a:rPr>
              <a:t>We </a:t>
            </a:r>
            <a:r>
              <a:rPr lang="en-US" sz="4400" dirty="0">
                <a:cs typeface="Arial" charset="0"/>
              </a:rPr>
              <a:t>withdraw prematurely from a helping situation because we are not seeing an immediate pay off for our efforts</a:t>
            </a:r>
            <a:r>
              <a:rPr lang="en-US" sz="4400" dirty="0" smtClean="0">
                <a:cs typeface="Arial" charset="0"/>
              </a:rPr>
              <a:t>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cs typeface="Arial" charset="0"/>
              </a:rPr>
              <a:t>We </a:t>
            </a:r>
            <a:r>
              <a:rPr lang="en-US" sz="4400" dirty="0">
                <a:cs typeface="Arial" charset="0"/>
              </a:rPr>
              <a:t>sacrifice friendships and relationships prematurely because the other person is not changing as quickly or as thoroughly as we desire</a:t>
            </a:r>
            <a:r>
              <a:rPr lang="en-US" sz="4400" dirty="0" smtClean="0">
                <a:cs typeface="Arial" charset="0"/>
              </a:rPr>
              <a:t>.</a:t>
            </a:r>
            <a:endParaRPr lang="en-US" sz="4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52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8676"/>
            <a:ext cx="9001218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 smtClean="0">
                <a:cs typeface="Arial" charset="0"/>
              </a:rPr>
              <a:t>We </a:t>
            </a:r>
            <a:r>
              <a:rPr lang="en-US" sz="4800" dirty="0">
                <a:cs typeface="Arial" charset="0"/>
              </a:rPr>
              <a:t>ignore all of the positive gains we and others have made </a:t>
            </a:r>
            <a:r>
              <a:rPr lang="en-US" sz="4800" dirty="0" smtClean="0">
                <a:cs typeface="Arial" charset="0"/>
              </a:rPr>
              <a:t>along the way and </a:t>
            </a:r>
            <a:r>
              <a:rPr lang="en-US" sz="4800" dirty="0">
                <a:cs typeface="Arial" charset="0"/>
              </a:rPr>
              <a:t>only concentrating on what has not yet been accomplished</a:t>
            </a:r>
            <a:r>
              <a:rPr lang="en-US" sz="4800" dirty="0" smtClean="0">
                <a:cs typeface="Arial" charset="0"/>
              </a:rPr>
              <a:t>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800" dirty="0">
                <a:cs typeface="Arial" charset="0"/>
              </a:rPr>
              <a:t>We become pessimistic about life and neglect to count our blessings.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4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2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4" y="1978149"/>
            <a:ext cx="7836694" cy="2314575"/>
          </a:xfrm>
        </p:spPr>
        <p:txBody>
          <a:bodyPr/>
          <a:lstStyle/>
          <a:p>
            <a:r>
              <a:rPr lang="en-US" sz="11500" dirty="0" smtClean="0"/>
              <a:t>Patience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3546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cs typeface="Arial" charset="0"/>
              </a:rPr>
              <a:t>Wanting to see certain results now</a:t>
            </a:r>
            <a:r>
              <a:rPr lang="en-US" sz="4400" dirty="0">
                <a:cs typeface="Arial" charset="0"/>
              </a:rPr>
              <a:t>, </a:t>
            </a:r>
            <a:r>
              <a:rPr lang="en-US" sz="4400" dirty="0" smtClean="0">
                <a:cs typeface="Arial" charset="0"/>
              </a:rPr>
              <a:t>we </a:t>
            </a:r>
            <a:r>
              <a:rPr lang="en-US" sz="4400" dirty="0">
                <a:cs typeface="Arial" charset="0"/>
              </a:rPr>
              <a:t>burn ourselves out </a:t>
            </a:r>
            <a:r>
              <a:rPr lang="en-US" sz="4400" dirty="0" smtClean="0">
                <a:cs typeface="Arial" charset="0"/>
              </a:rPr>
              <a:t>– and neglect other important things, and become discouraged when the goals are not instantly realized.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200" dirty="0" smtClean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400" dirty="0" smtClean="0">
                <a:cs typeface="Arial" charset="0"/>
              </a:rPr>
              <a:t>We </a:t>
            </a:r>
            <a:r>
              <a:rPr lang="en-US" sz="4400" dirty="0">
                <a:cs typeface="Arial" charset="0"/>
              </a:rPr>
              <a:t>lose the ability to take a large goal and break it down into manageable increments</a:t>
            </a:r>
            <a:r>
              <a:rPr lang="en-US" sz="4400" dirty="0" smtClean="0">
                <a:cs typeface="Arial" charset="0"/>
              </a:rPr>
              <a:t>.</a:t>
            </a:r>
            <a:endParaRPr lang="en-US" sz="4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45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8777" y="256801"/>
            <a:ext cx="94192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400" dirty="0" smtClean="0">
                <a:cs typeface="Arial" charset="0"/>
              </a:rPr>
              <a:t>We </a:t>
            </a:r>
            <a:r>
              <a:rPr lang="en-US" sz="5400" dirty="0">
                <a:cs typeface="Arial" charset="0"/>
              </a:rPr>
              <a:t>become overwhelmed by the large tasks ahead of us and lose the hope and motivation to keep on trying</a:t>
            </a:r>
            <a:r>
              <a:rPr lang="en-US" sz="5400" dirty="0" smtClean="0">
                <a:cs typeface="Arial" charset="0"/>
              </a:rPr>
              <a:t>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cs typeface="Arial" charset="0"/>
            </a:endParaRPr>
          </a:p>
          <a:p>
            <a:pPr marL="571500" lvl="0" indent="-5715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400" dirty="0" smtClean="0">
                <a:cs typeface="Arial" charset="0"/>
              </a:rPr>
              <a:t>WE FAIL TO TRUST GOD!!!</a:t>
            </a:r>
            <a:endParaRPr lang="en-US" sz="5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7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9" y="941033"/>
            <a:ext cx="9001957" cy="4700726"/>
          </a:xfrm>
        </p:spPr>
        <p:txBody>
          <a:bodyPr/>
          <a:lstStyle/>
          <a:p>
            <a:r>
              <a:rPr lang="en-US" sz="6000" dirty="0" smtClean="0"/>
              <a:t>Do you think we are becoming more patient or less patient as a society?</a:t>
            </a:r>
          </a:p>
          <a:p>
            <a:endParaRPr lang="en-US" sz="6000" dirty="0"/>
          </a:p>
          <a:p>
            <a:r>
              <a:rPr lang="en-US" sz="6000" dirty="0" smtClean="0"/>
              <a:t>Why?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62759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7" y="5629690"/>
            <a:ext cx="8939814" cy="2314575"/>
          </a:xfrm>
        </p:spPr>
        <p:txBody>
          <a:bodyPr/>
          <a:lstStyle/>
          <a:p>
            <a:r>
              <a:rPr lang="en-US" sz="5700" dirty="0"/>
              <a:t>We are a people of instant gratification communicating with a God of </a:t>
            </a:r>
            <a:r>
              <a:rPr lang="en-US" sz="5700" dirty="0" smtClean="0"/>
              <a:t>patience; </a:t>
            </a:r>
            <a:r>
              <a:rPr lang="en-US" sz="5700" dirty="0"/>
              <a:t>a people who want immediate results </a:t>
            </a:r>
            <a:r>
              <a:rPr lang="en-US" sz="5700" dirty="0" smtClean="0"/>
              <a:t>in a  </a:t>
            </a:r>
            <a:r>
              <a:rPr lang="en-US" sz="5700" dirty="0"/>
              <a:t>relationship with a God who </a:t>
            </a:r>
            <a:r>
              <a:rPr lang="en-US" sz="5700" dirty="0" smtClean="0"/>
              <a:t>says</a:t>
            </a:r>
            <a:br>
              <a:rPr lang="en-US" sz="5700" dirty="0" smtClean="0"/>
            </a:br>
            <a:r>
              <a:rPr lang="en-US" sz="5700" dirty="0" smtClean="0"/>
              <a:t> </a:t>
            </a:r>
            <a:r>
              <a:rPr lang="en-US" sz="5700" dirty="0"/>
              <a:t>“Wait – I’ve got this</a:t>
            </a:r>
            <a:r>
              <a:rPr lang="en-US" sz="5700" dirty="0" smtClean="0"/>
              <a:t>.”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770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2" y="5034886"/>
            <a:ext cx="8939814" cy="2314575"/>
          </a:xfrm>
        </p:spPr>
        <p:txBody>
          <a:bodyPr/>
          <a:lstStyle/>
          <a:p>
            <a:r>
              <a:rPr lang="en-US" sz="5700" dirty="0" smtClean="0"/>
              <a:t>We are a people who focus on the “Now” serving a God focused on the future.</a:t>
            </a:r>
            <a:br>
              <a:rPr lang="en-US" sz="5700" dirty="0" smtClean="0"/>
            </a:br>
            <a:r>
              <a:rPr lang="en-US" sz="5700" dirty="0"/>
              <a:t/>
            </a:r>
            <a:br>
              <a:rPr lang="en-US" sz="5700" dirty="0"/>
            </a:br>
            <a:r>
              <a:rPr lang="en-US" sz="5700" dirty="0" smtClean="0"/>
              <a:t>We are a people who focus on this life serving a God focused on eternity.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8584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330" y="142044"/>
            <a:ext cx="8620218" cy="4840288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IE" altLang="en-US" sz="6000" dirty="0" smtClean="0"/>
              <a:t>What are the </a:t>
            </a:r>
            <a:r>
              <a:rPr lang="en-IE" altLang="en-US" sz="6000" dirty="0"/>
              <a:t>opposites of </a:t>
            </a:r>
            <a:r>
              <a:rPr lang="en-IE" altLang="en-US" sz="6000" dirty="0" smtClean="0"/>
              <a:t>patience? </a:t>
            </a:r>
          </a:p>
          <a:p>
            <a:pPr marL="363538" indent="-363538">
              <a:lnSpc>
                <a:spcPct val="80000"/>
              </a:lnSpc>
            </a:pPr>
            <a:endParaRPr lang="en-IE" altLang="en-US" sz="6000" dirty="0" smtClean="0"/>
          </a:p>
          <a:p>
            <a:pPr marL="363538" indent="-3635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Haste</a:t>
            </a:r>
          </a:p>
          <a:p>
            <a:pPr marL="363538" indent="-3635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Hurried</a:t>
            </a:r>
          </a:p>
          <a:p>
            <a:pPr marL="363538" indent="-3635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Impatient</a:t>
            </a:r>
          </a:p>
          <a:p>
            <a:pPr marL="363538" indent="-3635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Stress</a:t>
            </a:r>
          </a:p>
          <a:p>
            <a:pPr marL="363538" indent="-3635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Worry</a:t>
            </a:r>
          </a:p>
          <a:p>
            <a:pPr marL="363538" indent="-363538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/>
              <a:t>A</a:t>
            </a:r>
            <a:r>
              <a:rPr lang="en-IE" altLang="en-US" sz="6000" b="1" dirty="0" smtClean="0"/>
              <a:t>nxiety</a:t>
            </a:r>
            <a:endParaRPr lang="en-IE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03994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444" y="211184"/>
            <a:ext cx="8229600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IE" altLang="en-US" sz="6000" dirty="0" smtClean="0"/>
              <a:t>What are signs of impatience?</a:t>
            </a:r>
          </a:p>
          <a:p>
            <a:pPr marL="363538" indent="-363538">
              <a:lnSpc>
                <a:spcPct val="80000"/>
              </a:lnSpc>
            </a:pPr>
            <a:r>
              <a:rPr lang="en-IE" altLang="en-US" sz="6000" dirty="0" smtClean="0"/>
              <a:t> </a:t>
            </a:r>
          </a:p>
          <a:p>
            <a:pPr marL="857250" indent="-8572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Irritability</a:t>
            </a:r>
          </a:p>
          <a:p>
            <a:pPr marL="857250" indent="-8572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/>
              <a:t>O</a:t>
            </a:r>
            <a:r>
              <a:rPr lang="en-IE" altLang="en-US" sz="6000" b="1" dirty="0" smtClean="0"/>
              <a:t>n edge</a:t>
            </a:r>
          </a:p>
          <a:p>
            <a:pPr marL="857250" indent="-8572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/>
              <a:t>S</a:t>
            </a:r>
            <a:r>
              <a:rPr lang="en-IE" altLang="en-US" sz="6000" b="1" dirty="0" smtClean="0"/>
              <a:t>tressed-out</a:t>
            </a:r>
          </a:p>
          <a:p>
            <a:pPr marL="857250" indent="-8572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Frustration</a:t>
            </a:r>
          </a:p>
          <a:p>
            <a:pPr marL="857250" indent="-8572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6000" b="1" dirty="0" smtClean="0"/>
              <a:t>Tightly wound</a:t>
            </a:r>
            <a:endParaRPr lang="en-IE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02516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0719"/>
            <a:ext cx="8229600" cy="6358370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IE" altLang="en-US" sz="6600" dirty="0" smtClean="0"/>
              <a:t>What other fruit of the spirit are you lacking when you lack Patience?</a:t>
            </a:r>
          </a:p>
          <a:p>
            <a:pPr marL="363538" indent="-363538">
              <a:lnSpc>
                <a:spcPct val="80000"/>
              </a:lnSpc>
            </a:pPr>
            <a:endParaRPr lang="en-IE" altLang="en-US" sz="6600" dirty="0"/>
          </a:p>
          <a:p>
            <a:pPr marL="363538" indent="-363538">
              <a:lnSpc>
                <a:spcPct val="80000"/>
              </a:lnSpc>
            </a:pPr>
            <a:r>
              <a:rPr lang="en-IE" altLang="en-US" sz="8000" dirty="0" smtClean="0"/>
              <a:t>Hope</a:t>
            </a:r>
            <a:endParaRPr lang="en-IE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166167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141"/>
            <a:ext cx="9019714" cy="4824413"/>
          </a:xfrm>
        </p:spPr>
        <p:txBody>
          <a:bodyPr/>
          <a:lstStyle/>
          <a:p>
            <a:pPr marL="363538" indent="-363538"/>
            <a:r>
              <a:rPr lang="en-US" altLang="en-US" sz="6000" dirty="0" smtClean="0"/>
              <a:t>Romans 5: 3-4</a:t>
            </a:r>
          </a:p>
          <a:p>
            <a:pPr marL="363538" indent="-363538"/>
            <a:endParaRPr lang="en-US" altLang="en-US" sz="1100" dirty="0" smtClean="0"/>
          </a:p>
          <a:p>
            <a:pPr marL="363538" indent="-363538"/>
            <a:r>
              <a:rPr lang="en-US" altLang="en-US" sz="6000" dirty="0" smtClean="0"/>
              <a:t>…we also </a:t>
            </a:r>
            <a:r>
              <a:rPr lang="en-US" altLang="en-US" sz="6000" dirty="0"/>
              <a:t>glory in our sufferings, because we know that suffering produces </a:t>
            </a:r>
            <a:r>
              <a:rPr lang="en-US" altLang="en-US" sz="6000" b="1" u="sng" dirty="0"/>
              <a:t>perseverance</a:t>
            </a:r>
            <a:r>
              <a:rPr lang="en-US" altLang="en-US" sz="6000" dirty="0"/>
              <a:t>; </a:t>
            </a:r>
            <a:r>
              <a:rPr lang="en-US" altLang="en-US" sz="6000" dirty="0" smtClean="0"/>
              <a:t>perseverance</a:t>
            </a:r>
            <a:r>
              <a:rPr lang="en-US" altLang="en-US" sz="6000" dirty="0"/>
              <a:t>, character; and character, </a:t>
            </a:r>
            <a:r>
              <a:rPr lang="en-US" altLang="en-US" sz="6000" b="1" u="sng" dirty="0"/>
              <a:t>hope</a:t>
            </a:r>
            <a:r>
              <a:rPr lang="en-US" altLang="en-US" sz="6000" dirty="0"/>
              <a:t>.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0217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756"/>
            <a:ext cx="9144000" cy="361473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IE" altLang="en-US" sz="6000" dirty="0"/>
              <a:t>Patience is not in our </a:t>
            </a:r>
            <a:r>
              <a:rPr lang="en-IE" altLang="en-US" sz="6000" dirty="0" smtClean="0"/>
              <a:t>nature.</a:t>
            </a:r>
          </a:p>
          <a:p>
            <a:pPr marL="609600" indent="-609600">
              <a:lnSpc>
                <a:spcPct val="90000"/>
              </a:lnSpc>
            </a:pPr>
            <a:endParaRPr lang="en-IE" altLang="en-US" sz="6000" dirty="0"/>
          </a:p>
          <a:p>
            <a:pPr marL="609600" indent="-609600">
              <a:lnSpc>
                <a:spcPct val="90000"/>
              </a:lnSpc>
            </a:pPr>
            <a:r>
              <a:rPr lang="en-IE" altLang="en-US" sz="6000" dirty="0"/>
              <a:t>Patience </a:t>
            </a:r>
            <a:r>
              <a:rPr lang="en-IE" altLang="en-US" sz="6000" dirty="0" smtClean="0"/>
              <a:t>is a Spiritual Gift that God develops in us usually </a:t>
            </a:r>
            <a:r>
              <a:rPr lang="en-IE" altLang="en-US" sz="6000" dirty="0"/>
              <a:t>by troubles, and delays, and </a:t>
            </a:r>
            <a:r>
              <a:rPr lang="en-IE" altLang="en-US" sz="6000" dirty="0" smtClean="0"/>
              <a:t>disappointments.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05465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696" y="1912877"/>
            <a:ext cx="8833281" cy="2387203"/>
          </a:xfrm>
        </p:spPr>
        <p:txBody>
          <a:bodyPr/>
          <a:lstStyle/>
          <a:p>
            <a:r>
              <a:rPr lang="en-IE" altLang="en-US" sz="6300" b="1" dirty="0" smtClean="0"/>
              <a:t>How would you </a:t>
            </a:r>
            <a:br>
              <a:rPr lang="en-IE" altLang="en-US" sz="6300" b="1" dirty="0" smtClean="0"/>
            </a:br>
            <a:r>
              <a:rPr lang="en-IE" altLang="en-US" sz="6300" b="1" dirty="0" smtClean="0"/>
              <a:t>define patience?</a:t>
            </a:r>
            <a:endParaRPr lang="en-IE" altLang="en-US" sz="6300" b="1" dirty="0"/>
          </a:p>
        </p:txBody>
      </p:sp>
    </p:spTree>
    <p:extLst>
      <p:ext uri="{BB962C8B-B14F-4D97-AF65-F5344CB8AC3E}">
        <p14:creationId xmlns:p14="http://schemas.microsoft.com/office/powerpoint/2010/main" val="132249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" y="86895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James 1: 2-4</a:t>
            </a:r>
          </a:p>
          <a:p>
            <a:pPr marL="363538" indent="-363538">
              <a:lnSpc>
                <a:spcPct val="80000"/>
              </a:lnSpc>
            </a:pPr>
            <a:endParaRPr lang="en-US" altLang="en-US" sz="900" b="1" u="sng" dirty="0"/>
          </a:p>
          <a:p>
            <a:pPr marL="363538" indent="-363538">
              <a:lnSpc>
                <a:spcPct val="80000"/>
              </a:lnSpc>
            </a:pPr>
            <a:r>
              <a:rPr lang="en-US" altLang="en-US" sz="6000" b="1" u="sng" dirty="0" smtClean="0"/>
              <a:t>Consider </a:t>
            </a:r>
            <a:r>
              <a:rPr lang="en-US" altLang="en-US" sz="6000" b="1" u="sng" dirty="0"/>
              <a:t>it pure joy</a:t>
            </a:r>
            <a:r>
              <a:rPr lang="en-US" altLang="en-US" sz="6000" dirty="0"/>
              <a:t>, my brothers and </a:t>
            </a:r>
            <a:r>
              <a:rPr lang="en-US" altLang="en-US" sz="6000" dirty="0" smtClean="0"/>
              <a:t>sisters, whenever </a:t>
            </a:r>
            <a:r>
              <a:rPr lang="en-US" altLang="en-US" sz="6000" dirty="0"/>
              <a:t>you face trials of many kinds, </a:t>
            </a:r>
            <a:r>
              <a:rPr lang="en-US" altLang="en-US" sz="6000" dirty="0" smtClean="0"/>
              <a:t>because </a:t>
            </a:r>
            <a:r>
              <a:rPr lang="en-US" altLang="en-US" sz="6000" dirty="0"/>
              <a:t>you know that </a:t>
            </a:r>
            <a:endParaRPr lang="en-US" altLang="en-US" sz="6000" dirty="0" smtClean="0"/>
          </a:p>
          <a:p>
            <a:pPr marL="363538" indent="-363538">
              <a:lnSpc>
                <a:spcPct val="80000"/>
              </a:lnSpc>
            </a:pPr>
            <a:r>
              <a:rPr lang="en-US" altLang="en-US" sz="6000" b="1" u="sng" dirty="0" smtClean="0"/>
              <a:t>the </a:t>
            </a:r>
            <a:r>
              <a:rPr lang="en-US" altLang="en-US" sz="6000" b="1" u="sng" dirty="0"/>
              <a:t>testing of your faith produces perseverance</a:t>
            </a:r>
            <a:r>
              <a:rPr lang="en-US" altLang="en-US" sz="6000" dirty="0"/>
              <a:t>. 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1471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" y="1001297"/>
            <a:ext cx="8833281" cy="4824413"/>
          </a:xfrm>
        </p:spPr>
        <p:txBody>
          <a:bodyPr/>
          <a:lstStyle/>
          <a:p>
            <a:pPr marL="363538" indent="-363538"/>
            <a:r>
              <a:rPr lang="en-US" altLang="en-US" sz="6000" dirty="0" smtClean="0"/>
              <a:t>Let </a:t>
            </a:r>
            <a:r>
              <a:rPr lang="en-US" altLang="en-US" sz="6000" b="1" u="sng" dirty="0"/>
              <a:t>perseverance finish its work</a:t>
            </a:r>
            <a:r>
              <a:rPr lang="en-US" altLang="en-US" sz="6000" dirty="0"/>
              <a:t> so that you may be mature and complete, not lacking anything.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06285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09" y="2403968"/>
            <a:ext cx="8833281" cy="4824413"/>
          </a:xfrm>
        </p:spPr>
        <p:txBody>
          <a:bodyPr/>
          <a:lstStyle/>
          <a:p>
            <a:pPr marL="363538" indent="-363538"/>
            <a:r>
              <a:rPr lang="en-US" altLang="en-US" sz="6000" dirty="0" smtClean="0"/>
              <a:t>Do you really believe Romans 8: 28?</a:t>
            </a:r>
          </a:p>
          <a:p>
            <a:pPr marL="363538" indent="-363538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43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1" y="477513"/>
            <a:ext cx="8833281" cy="4824413"/>
          </a:xfrm>
        </p:spPr>
        <p:txBody>
          <a:bodyPr/>
          <a:lstStyle/>
          <a:p>
            <a:pPr marL="363538" indent="-363538"/>
            <a:endParaRPr lang="en-US" altLang="en-US" sz="1200" dirty="0"/>
          </a:p>
          <a:p>
            <a:pPr marL="363538" indent="-363538"/>
            <a:r>
              <a:rPr lang="en-US" altLang="en-US" sz="6000" dirty="0" smtClean="0"/>
              <a:t>And </a:t>
            </a:r>
            <a:r>
              <a:rPr lang="en-US" altLang="en-US" sz="6000" b="1" u="sng" dirty="0"/>
              <a:t>we know</a:t>
            </a:r>
            <a:r>
              <a:rPr lang="en-US" altLang="en-US" sz="6000" dirty="0"/>
              <a:t> that </a:t>
            </a:r>
            <a:r>
              <a:rPr lang="en-US" altLang="en-US" sz="6000" b="1" u="sng" dirty="0"/>
              <a:t>in all things God works for the good of those who love him</a:t>
            </a:r>
            <a:r>
              <a:rPr lang="en-US" altLang="en-US" sz="6000" dirty="0"/>
              <a:t>, </a:t>
            </a:r>
            <a:r>
              <a:rPr lang="en-US" altLang="en-US" sz="6000" dirty="0" smtClean="0"/>
              <a:t>who have </a:t>
            </a:r>
            <a:r>
              <a:rPr lang="en-US" altLang="en-US" sz="6000" dirty="0"/>
              <a:t>been called according to his purpose.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8775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40" y="3212145"/>
            <a:ext cx="7836694" cy="2314575"/>
          </a:xfrm>
        </p:spPr>
        <p:txBody>
          <a:bodyPr/>
          <a:lstStyle/>
          <a:p>
            <a:r>
              <a:rPr lang="en-US" sz="7200" dirty="0" smtClean="0"/>
              <a:t>Why is having patience so difficult when we are in pain?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5840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3997"/>
            <a:ext cx="9143999" cy="2314575"/>
          </a:xfrm>
        </p:spPr>
        <p:txBody>
          <a:bodyPr/>
          <a:lstStyle/>
          <a:p>
            <a:r>
              <a:rPr lang="en-US" sz="6000" dirty="0" smtClean="0"/>
              <a:t>How do you answer the following question: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i="1" dirty="0" smtClean="0"/>
              <a:t>“If </a:t>
            </a:r>
            <a:r>
              <a:rPr lang="en-US" sz="6000" i="1" dirty="0"/>
              <a:t>God is good and all-powerful, why does he allow his </a:t>
            </a:r>
            <a:r>
              <a:rPr lang="en-US" sz="6000" i="1" dirty="0" smtClean="0"/>
              <a:t>creation </a:t>
            </a:r>
            <a:r>
              <a:rPr lang="en-US" sz="6000" i="1" dirty="0"/>
              <a:t>to suffer pain?” </a:t>
            </a:r>
          </a:p>
        </p:txBody>
      </p:sp>
    </p:spTree>
    <p:extLst>
      <p:ext uri="{BB962C8B-B14F-4D97-AF65-F5344CB8AC3E}">
        <p14:creationId xmlns:p14="http://schemas.microsoft.com/office/powerpoint/2010/main" val="134295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87" y="417251"/>
            <a:ext cx="4114228" cy="61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96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3997"/>
            <a:ext cx="9143999" cy="2314575"/>
          </a:xfrm>
        </p:spPr>
        <p:txBody>
          <a:bodyPr/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i="1" dirty="0" smtClean="0"/>
              <a:t>“Why does God love us so much that, even though he is all-powerful</a:t>
            </a:r>
            <a:r>
              <a:rPr lang="en-US" sz="6000" i="1" dirty="0"/>
              <a:t>, H</a:t>
            </a:r>
            <a:r>
              <a:rPr lang="en-US" sz="6000" i="1" dirty="0" smtClean="0"/>
              <a:t>e allowed his Son to suffer torment, tremendous pain and death so we may have eternal life?” 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75430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2103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1 Peter 2: 19-21</a:t>
            </a:r>
          </a:p>
          <a:p>
            <a:pPr marL="363538" indent="-363538">
              <a:lnSpc>
                <a:spcPct val="80000"/>
              </a:lnSpc>
            </a:pPr>
            <a:endParaRPr lang="en-US" altLang="en-US" sz="6000" dirty="0" smtClean="0"/>
          </a:p>
          <a:p>
            <a:pPr marL="363538" indent="-363538">
              <a:lnSpc>
                <a:spcPct val="80000"/>
              </a:lnSpc>
            </a:pPr>
            <a:endParaRPr lang="en-US" altLang="en-US" sz="900" b="1" u="sng" dirty="0"/>
          </a:p>
          <a:p>
            <a:pPr marL="363538" indent="-363538"/>
            <a:r>
              <a:rPr lang="en-US" altLang="en-US" sz="6000" dirty="0" smtClean="0"/>
              <a:t>For </a:t>
            </a:r>
            <a:r>
              <a:rPr lang="en-US" altLang="en-US" sz="6000" dirty="0"/>
              <a:t>it is commendable if someone bears up under the pain of unjust suffering </a:t>
            </a:r>
            <a:r>
              <a:rPr lang="en-US" altLang="en-US" sz="6000" b="1" u="sng" dirty="0"/>
              <a:t>because they are conscious of God</a:t>
            </a:r>
            <a:r>
              <a:rPr lang="en-US" altLang="en-US" sz="6000" dirty="0"/>
              <a:t>. 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9632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7654" y="104650"/>
            <a:ext cx="9241654" cy="4824413"/>
          </a:xfrm>
        </p:spPr>
        <p:txBody>
          <a:bodyPr/>
          <a:lstStyle/>
          <a:p>
            <a:pPr marL="363538" indent="-363538"/>
            <a:r>
              <a:rPr lang="en-US" altLang="en-US" sz="5800" dirty="0" smtClean="0"/>
              <a:t>But </a:t>
            </a:r>
            <a:r>
              <a:rPr lang="en-US" altLang="en-US" sz="5800" dirty="0"/>
              <a:t>how is it to your credit if you receive a beating for doing wrong and </a:t>
            </a:r>
            <a:r>
              <a:rPr lang="en-US" altLang="en-US" sz="5800" b="1" u="sng" dirty="0"/>
              <a:t>endure</a:t>
            </a:r>
            <a:r>
              <a:rPr lang="en-US" altLang="en-US" sz="5800" dirty="0"/>
              <a:t> it? But if you suffer for doing good and you </a:t>
            </a:r>
            <a:r>
              <a:rPr lang="en-US" altLang="en-US" sz="5800" b="1" u="sng" dirty="0"/>
              <a:t>endure</a:t>
            </a:r>
            <a:r>
              <a:rPr lang="en-US" altLang="en-US" sz="5800" dirty="0"/>
              <a:t> it, this is commendable before God. </a:t>
            </a:r>
            <a:endParaRPr lang="en-IE" altLang="en-US" sz="5800" dirty="0"/>
          </a:p>
        </p:txBody>
      </p:sp>
    </p:spTree>
    <p:extLst>
      <p:ext uri="{BB962C8B-B14F-4D97-AF65-F5344CB8AC3E}">
        <p14:creationId xmlns:p14="http://schemas.microsoft.com/office/powerpoint/2010/main" val="202659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819" y="3182383"/>
            <a:ext cx="8833281" cy="2387203"/>
          </a:xfrm>
        </p:spPr>
        <p:txBody>
          <a:bodyPr/>
          <a:lstStyle/>
          <a:p>
            <a:r>
              <a:rPr lang="en-US" altLang="en-US" sz="6300" b="1" dirty="0" smtClean="0"/>
              <a:t>The </a:t>
            </a:r>
            <a:r>
              <a:rPr lang="en-US" altLang="en-US" sz="6300" b="1" dirty="0"/>
              <a:t>capacity to accept or tolerate delay, trouble, or suffering without getting angry or upset.</a:t>
            </a:r>
            <a:endParaRPr lang="en-IE" altLang="en-US" sz="6300" b="1" dirty="0"/>
          </a:p>
        </p:txBody>
      </p:sp>
    </p:spTree>
    <p:extLst>
      <p:ext uri="{BB962C8B-B14F-4D97-AF65-F5344CB8AC3E}">
        <p14:creationId xmlns:p14="http://schemas.microsoft.com/office/powerpoint/2010/main" val="84412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54" y="628433"/>
            <a:ext cx="8833281" cy="4824413"/>
          </a:xfrm>
        </p:spPr>
        <p:txBody>
          <a:bodyPr/>
          <a:lstStyle/>
          <a:p>
            <a:pPr marL="363538" indent="-363538"/>
            <a:r>
              <a:rPr lang="en-US" altLang="en-US" sz="6000" dirty="0" smtClean="0"/>
              <a:t>To </a:t>
            </a:r>
            <a:r>
              <a:rPr lang="en-US" altLang="en-US" sz="6000" dirty="0"/>
              <a:t>this you were called, because Christ suffered for you, leaving you an example, </a:t>
            </a:r>
            <a:r>
              <a:rPr lang="en-US" altLang="en-US" sz="6000" b="1" u="sng" dirty="0"/>
              <a:t>that you should follow in his steps</a:t>
            </a:r>
            <a:r>
              <a:rPr lang="en-US" altLang="en-US" sz="6000" dirty="0"/>
              <a:t>.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68146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" y="86895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James 5: 7-8, 10-11</a:t>
            </a:r>
          </a:p>
          <a:p>
            <a:pPr marL="363538" indent="-363538">
              <a:lnSpc>
                <a:spcPct val="80000"/>
              </a:lnSpc>
            </a:pPr>
            <a:endParaRPr lang="en-US" altLang="en-US" sz="1050" dirty="0" smtClean="0"/>
          </a:p>
          <a:p>
            <a:pPr marL="363538" indent="-363538">
              <a:lnSpc>
                <a:spcPct val="80000"/>
              </a:lnSpc>
            </a:pPr>
            <a:r>
              <a:rPr lang="en-US" altLang="en-US" sz="6000" dirty="0"/>
              <a:t>Be patient, then, brothers and sisters, until the Lord’s coming. See how the farmer </a:t>
            </a:r>
            <a:r>
              <a:rPr lang="en-US" altLang="en-US" sz="6000" b="1" u="sng" dirty="0"/>
              <a:t>waits</a:t>
            </a:r>
            <a:r>
              <a:rPr lang="en-US" altLang="en-US" sz="6000" dirty="0"/>
              <a:t> for the land to yield its valuable crop, </a:t>
            </a:r>
            <a:r>
              <a:rPr lang="en-US" altLang="en-US" sz="6000" b="1" u="sng" dirty="0"/>
              <a:t>patiently waiting </a:t>
            </a:r>
            <a:r>
              <a:rPr lang="en-US" altLang="en-US" sz="6000" dirty="0"/>
              <a:t>for the autumn and spring rains. 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01465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" y="86895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You </a:t>
            </a:r>
            <a:r>
              <a:rPr lang="en-US" altLang="en-US" sz="6000" dirty="0"/>
              <a:t>too, </a:t>
            </a:r>
            <a:r>
              <a:rPr lang="en-US" altLang="en-US" sz="6000" b="1" u="sng" dirty="0"/>
              <a:t>be patient and stand firm</a:t>
            </a:r>
            <a:r>
              <a:rPr lang="en-US" altLang="en-US" sz="6000" dirty="0"/>
              <a:t>, because the Lord’s coming is near</a:t>
            </a:r>
            <a:r>
              <a:rPr lang="en-US" altLang="en-US" sz="6000" dirty="0" smtClean="0"/>
              <a:t>.</a:t>
            </a:r>
          </a:p>
          <a:p>
            <a:pPr marL="363538" indent="-363538">
              <a:lnSpc>
                <a:spcPct val="80000"/>
              </a:lnSpc>
            </a:pPr>
            <a:r>
              <a:rPr lang="en-US" altLang="en-US" sz="6000" dirty="0"/>
              <a:t>Brothers and sisters, as an </a:t>
            </a:r>
            <a:r>
              <a:rPr lang="en-US" altLang="en-US" sz="6000" b="1" u="sng" dirty="0"/>
              <a:t>example of patience </a:t>
            </a:r>
            <a:r>
              <a:rPr lang="en-US" altLang="en-US" sz="6000" dirty="0"/>
              <a:t>in the face of suffering, take the prophets who spoke in the name of the Lord. 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9586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528"/>
            <a:ext cx="9144000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As </a:t>
            </a:r>
            <a:r>
              <a:rPr lang="en-US" altLang="en-US" sz="6000" dirty="0"/>
              <a:t>you know, we count as blessed those who have </a:t>
            </a:r>
            <a:r>
              <a:rPr lang="en-US" altLang="en-US" sz="6000" b="1" u="sng" dirty="0"/>
              <a:t>persevered</a:t>
            </a:r>
            <a:r>
              <a:rPr lang="en-US" altLang="en-US" sz="6000" dirty="0"/>
              <a:t>. You have heard of Job’s </a:t>
            </a:r>
            <a:r>
              <a:rPr lang="en-US" altLang="en-US" sz="6000" b="1" u="sng" dirty="0"/>
              <a:t>perseverance</a:t>
            </a:r>
            <a:r>
              <a:rPr lang="en-US" altLang="en-US" sz="6000" dirty="0"/>
              <a:t> and have seen what the Lord finally brought about. </a:t>
            </a:r>
            <a:r>
              <a:rPr lang="en-US" altLang="en-US" sz="6000" b="1" u="sng" dirty="0"/>
              <a:t>The Lord is full of compassion and mercy</a:t>
            </a:r>
            <a:r>
              <a:rPr lang="en-US" altLang="en-US" sz="6000" dirty="0"/>
              <a:t>.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21885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6961" y="399495"/>
            <a:ext cx="7836694" cy="640764"/>
          </a:xfrm>
        </p:spPr>
        <p:txBody>
          <a:bodyPr/>
          <a:lstStyle/>
          <a:p>
            <a:r>
              <a:rPr lang="en-IE" altLang="en-US" sz="4800" b="1" dirty="0" smtClean="0"/>
              <a:t>Helpful Tips for Patience</a:t>
            </a:r>
            <a:endParaRPr lang="en-IE" altLang="en-US" sz="4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524" y="1684877"/>
            <a:ext cx="8362950" cy="48974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altLang="en-US" sz="4800" b="1" dirty="0" smtClean="0"/>
              <a:t> Let </a:t>
            </a:r>
            <a:r>
              <a:rPr lang="en-IE" altLang="en-US" sz="4800" b="1" dirty="0"/>
              <a:t>God Develop it in you - </a:t>
            </a:r>
            <a:r>
              <a:rPr lang="en-IE" altLang="en-US" sz="4800" dirty="0"/>
              <a:t>Allow God to put you through the hard </a:t>
            </a:r>
            <a:r>
              <a:rPr lang="en-IE" altLang="en-US" sz="4800" dirty="0" smtClean="0"/>
              <a:t>times</a:t>
            </a:r>
            <a:endParaRPr lang="en-IE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71063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423" y="370982"/>
            <a:ext cx="8362950" cy="489743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IE" altLang="en-US" sz="4800" b="1" dirty="0" smtClean="0"/>
              <a:t>  Learn </a:t>
            </a:r>
            <a:r>
              <a:rPr lang="en-IE" altLang="en-US" sz="4800" b="1" dirty="0"/>
              <a:t>to pray </a:t>
            </a:r>
            <a:r>
              <a:rPr lang="en-IE" altLang="en-US" sz="4800" b="1" i="1" dirty="0"/>
              <a:t>through</a:t>
            </a:r>
            <a:r>
              <a:rPr lang="en-IE" altLang="en-US" sz="4800" b="1" dirty="0"/>
              <a:t> the </a:t>
            </a:r>
            <a:r>
              <a:rPr lang="en-IE" altLang="en-US" sz="4800" b="1" dirty="0" smtClean="0"/>
              <a:t>trials</a:t>
            </a:r>
          </a:p>
          <a:p>
            <a:endParaRPr lang="en-IE" altLang="en-US" sz="4800" dirty="0" smtClean="0"/>
          </a:p>
          <a:p>
            <a:r>
              <a:rPr lang="en-IE" altLang="en-US" sz="6000" dirty="0" smtClean="0"/>
              <a:t>Psalm 55: 22</a:t>
            </a:r>
          </a:p>
          <a:p>
            <a:r>
              <a:rPr lang="en-IE" altLang="en-US" sz="6000" dirty="0"/>
              <a:t>Jeremiah 32</a:t>
            </a:r>
            <a:r>
              <a:rPr lang="en-IE" altLang="en-US" sz="6000" dirty="0" smtClean="0"/>
              <a:t>: 27</a:t>
            </a:r>
          </a:p>
          <a:p>
            <a:r>
              <a:rPr lang="en-IE" altLang="en-US" sz="6000" dirty="0" smtClean="0"/>
              <a:t>Luke 18: 1-8</a:t>
            </a:r>
            <a:endParaRPr lang="en-IE" altLang="en-US" sz="6000" dirty="0"/>
          </a:p>
          <a:p>
            <a:endParaRPr lang="en-IE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63041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44" y="140163"/>
            <a:ext cx="9081856" cy="48974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IE" altLang="en-US" b="1" dirty="0" smtClean="0"/>
              <a:t>  Thank </a:t>
            </a:r>
            <a:r>
              <a:rPr lang="en-IE" altLang="en-US" b="1" dirty="0"/>
              <a:t>God for </a:t>
            </a:r>
            <a:r>
              <a:rPr lang="en-IE" altLang="en-US" b="1" dirty="0" smtClean="0"/>
              <a:t>everything</a:t>
            </a:r>
          </a:p>
          <a:p>
            <a:endParaRPr lang="en-IE" altLang="en-US" b="1" dirty="0" smtClean="0"/>
          </a:p>
          <a:p>
            <a:r>
              <a:rPr lang="en-US" altLang="en-US" dirty="0"/>
              <a:t> 1 Thessalonians </a:t>
            </a:r>
            <a:r>
              <a:rPr lang="en-US" altLang="en-US" dirty="0" smtClean="0"/>
              <a:t>5:18</a:t>
            </a:r>
            <a:endParaRPr lang="en-US" altLang="en-US" dirty="0"/>
          </a:p>
          <a:p>
            <a:r>
              <a:rPr lang="en-US" altLang="en-US" i="1" dirty="0" smtClean="0"/>
              <a:t>“give </a:t>
            </a:r>
            <a:r>
              <a:rPr lang="en-US" altLang="en-US" i="1" dirty="0"/>
              <a:t>thanks in all circumstances; for this is God’s will for you in Christ Jesus</a:t>
            </a:r>
            <a:r>
              <a:rPr lang="en-US" altLang="en-US" i="1" dirty="0" smtClean="0"/>
              <a:t>.”</a:t>
            </a:r>
            <a:endParaRPr lang="en-IE" altLang="en-US" i="1" dirty="0"/>
          </a:p>
        </p:txBody>
      </p:sp>
    </p:spTree>
    <p:extLst>
      <p:ext uri="{BB962C8B-B14F-4D97-AF65-F5344CB8AC3E}">
        <p14:creationId xmlns:p14="http://schemas.microsoft.com/office/powerpoint/2010/main" val="408484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35" y="1116706"/>
            <a:ext cx="8362950" cy="4897438"/>
          </a:xfrm>
        </p:spPr>
        <p:txBody>
          <a:bodyPr/>
          <a:lstStyle/>
          <a:p>
            <a:pPr marL="914400" indent="-914400">
              <a:buFont typeface="+mj-lt"/>
              <a:buAutoNum type="arabicPeriod" startAt="4"/>
            </a:pPr>
            <a:r>
              <a:rPr lang="en-IE" altLang="en-US" b="1" dirty="0" smtClean="0"/>
              <a:t>Look Up and Ahead</a:t>
            </a:r>
            <a:r>
              <a:rPr lang="en-IE" altLang="en-US" dirty="0" smtClean="0"/>
              <a:t> -not </a:t>
            </a:r>
            <a:r>
              <a:rPr lang="en-IE" altLang="en-US" dirty="0"/>
              <a:t>back, or </a:t>
            </a:r>
            <a:r>
              <a:rPr lang="en-IE" altLang="en-US" dirty="0" smtClean="0"/>
              <a:t>down</a:t>
            </a: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984278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" y="86895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Hebrews 12: 1-2</a:t>
            </a:r>
          </a:p>
          <a:p>
            <a:pPr marL="363538" indent="-363538">
              <a:lnSpc>
                <a:spcPct val="80000"/>
              </a:lnSpc>
            </a:pPr>
            <a:endParaRPr lang="en-US" altLang="en-US" sz="1000" dirty="0" smtClean="0"/>
          </a:p>
          <a:p>
            <a:pPr marL="363538" indent="-363538">
              <a:lnSpc>
                <a:spcPct val="80000"/>
              </a:lnSpc>
            </a:pPr>
            <a:endParaRPr lang="en-US" altLang="en-US" sz="900" b="1" u="sng" dirty="0"/>
          </a:p>
          <a:p>
            <a:pPr marL="363538" indent="-363538">
              <a:lnSpc>
                <a:spcPct val="80000"/>
              </a:lnSpc>
            </a:pPr>
            <a:r>
              <a:rPr lang="en-US" altLang="en-US" sz="6000" dirty="0"/>
              <a:t>Therefore, since we are surrounded by such a great cloud of witnesses, let us throw off everything that hinders and the sin that so easily entangles. 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2506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" y="86895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And </a:t>
            </a:r>
            <a:r>
              <a:rPr lang="en-US" altLang="en-US" sz="6000" dirty="0"/>
              <a:t>let us run with perseverance the race marked out for us, </a:t>
            </a:r>
            <a:r>
              <a:rPr lang="en-US" altLang="en-US" sz="6000" b="1" u="sng" dirty="0" smtClean="0"/>
              <a:t>fixing </a:t>
            </a:r>
            <a:r>
              <a:rPr lang="en-US" altLang="en-US" sz="6000" b="1" u="sng" dirty="0"/>
              <a:t>our eyes on Jesus</a:t>
            </a:r>
            <a:r>
              <a:rPr lang="en-US" altLang="en-US" sz="6000" dirty="0"/>
              <a:t>, the pioneer and </a:t>
            </a:r>
            <a:r>
              <a:rPr lang="en-US" altLang="en-US" sz="6000" dirty="0" err="1"/>
              <a:t>perfecter</a:t>
            </a:r>
            <a:r>
              <a:rPr lang="en-US" altLang="en-US" sz="6000" dirty="0"/>
              <a:t> of faith. </a:t>
            </a:r>
            <a:r>
              <a:rPr lang="en-US" altLang="en-US" sz="6000" b="1" u="sng" dirty="0"/>
              <a:t>For the joy set before him he endured the cross</a:t>
            </a:r>
            <a:r>
              <a:rPr lang="en-US" altLang="en-US" sz="6000" dirty="0"/>
              <a:t>, 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83549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5" y="3564124"/>
            <a:ext cx="8833281" cy="2387203"/>
          </a:xfrm>
        </p:spPr>
        <p:txBody>
          <a:bodyPr/>
          <a:lstStyle/>
          <a:p>
            <a:r>
              <a:rPr lang="en-US" altLang="en-US" sz="6300" b="1" dirty="0"/>
              <a:t>The Ability To Go Through Trials and Troubles…</a:t>
            </a:r>
            <a:br>
              <a:rPr lang="en-US" altLang="en-US" sz="6300" b="1" dirty="0"/>
            </a:br>
            <a:r>
              <a:rPr lang="en-US" altLang="en-US" sz="6300" b="1" dirty="0"/>
              <a:t>Without Complaining </a:t>
            </a:r>
            <a:br>
              <a:rPr lang="en-US" altLang="en-US" sz="6300" b="1" dirty="0"/>
            </a:br>
            <a:endParaRPr lang="en-IE" altLang="en-US" sz="6300" b="1" dirty="0"/>
          </a:p>
        </p:txBody>
      </p:sp>
    </p:spTree>
    <p:extLst>
      <p:ext uri="{BB962C8B-B14F-4D97-AF65-F5344CB8AC3E}">
        <p14:creationId xmlns:p14="http://schemas.microsoft.com/office/powerpoint/2010/main" val="72489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54" y="1551711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scorning </a:t>
            </a:r>
            <a:r>
              <a:rPr lang="en-US" altLang="en-US" sz="6000" dirty="0"/>
              <a:t>its shame, and sat down at the right hand of the throne of God.</a:t>
            </a:r>
            <a:endParaRPr lang="en-IE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95535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035" y="1116706"/>
            <a:ext cx="8362950" cy="4897438"/>
          </a:xfrm>
        </p:spPr>
        <p:txBody>
          <a:bodyPr/>
          <a:lstStyle/>
          <a:p>
            <a:pPr marL="914400" indent="-914400">
              <a:buFont typeface="+mj-lt"/>
              <a:buAutoNum type="arabicPeriod" startAt="5"/>
            </a:pPr>
            <a:r>
              <a:rPr lang="en-IE" altLang="en-US" b="1" dirty="0" smtClean="0"/>
              <a:t>Read His Words</a:t>
            </a:r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47101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6" y="86895"/>
            <a:ext cx="8833281" cy="4824413"/>
          </a:xfrm>
        </p:spPr>
        <p:txBody>
          <a:bodyPr/>
          <a:lstStyle/>
          <a:p>
            <a:pPr marL="363538" indent="-363538">
              <a:lnSpc>
                <a:spcPct val="80000"/>
              </a:lnSpc>
            </a:pPr>
            <a:r>
              <a:rPr lang="en-US" altLang="en-US" sz="6000" dirty="0" smtClean="0"/>
              <a:t>Romans 15: 4 (NLT)</a:t>
            </a:r>
          </a:p>
          <a:p>
            <a:pPr marL="363538" indent="-363538">
              <a:lnSpc>
                <a:spcPct val="80000"/>
              </a:lnSpc>
            </a:pPr>
            <a:endParaRPr lang="en-US" altLang="en-US" sz="1000" dirty="0" smtClean="0"/>
          </a:p>
          <a:p>
            <a:pPr marL="363538" indent="-363538">
              <a:lnSpc>
                <a:spcPct val="80000"/>
              </a:lnSpc>
            </a:pPr>
            <a:endParaRPr lang="en-US" altLang="en-US" sz="900" b="1" u="sng" dirty="0"/>
          </a:p>
          <a:p>
            <a:pPr marL="363538" indent="-363538">
              <a:lnSpc>
                <a:spcPct val="80000"/>
              </a:lnSpc>
            </a:pPr>
            <a:r>
              <a:rPr lang="en-US" altLang="en-US" sz="6000" dirty="0"/>
              <a:t>Such things were written in the Scriptures long ago to teach us. And the </a:t>
            </a:r>
            <a:r>
              <a:rPr lang="en-US" altLang="en-US" sz="6000" b="1" u="sng" dirty="0"/>
              <a:t>Scriptures give us hope </a:t>
            </a:r>
            <a:r>
              <a:rPr lang="en-US" altLang="en-US" sz="6000" dirty="0"/>
              <a:t>and encouragement </a:t>
            </a:r>
            <a:r>
              <a:rPr lang="en-US" altLang="en-US" sz="6000" b="1" u="sng" dirty="0"/>
              <a:t>as we wait patiently</a:t>
            </a:r>
            <a:r>
              <a:rPr lang="en-US" altLang="en-US" sz="6000" dirty="0"/>
              <a:t> for God's promises to be fulfilled.</a:t>
            </a:r>
          </a:p>
        </p:txBody>
      </p:sp>
    </p:spTree>
    <p:extLst>
      <p:ext uri="{BB962C8B-B14F-4D97-AF65-F5344CB8AC3E}">
        <p14:creationId xmlns:p14="http://schemas.microsoft.com/office/powerpoint/2010/main" val="2928264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360" y="1589104"/>
            <a:ext cx="8335856" cy="346229"/>
          </a:xfrm>
        </p:spPr>
        <p:txBody>
          <a:bodyPr/>
          <a:lstStyle/>
          <a:p>
            <a:r>
              <a:rPr lang="en-IE" altLang="en-US" b="1" dirty="0" smtClean="0"/>
              <a:t>Don’t let the stress of this world rob you of your patience.</a:t>
            </a:r>
            <a:br>
              <a:rPr lang="en-IE" altLang="en-US" b="1" dirty="0" smtClean="0"/>
            </a:br>
            <a:endParaRPr lang="en-IE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9" y="1350978"/>
            <a:ext cx="9064101" cy="4968875"/>
          </a:xfrm>
        </p:spPr>
        <p:txBody>
          <a:bodyPr/>
          <a:lstStyle/>
          <a:p>
            <a:pPr marL="895350" lvl="1" indent="-361950">
              <a:lnSpc>
                <a:spcPct val="80000"/>
              </a:lnSpc>
            </a:pPr>
            <a:r>
              <a:rPr lang="en-IE" altLang="en-US" sz="4400" dirty="0" smtClean="0"/>
              <a:t>Patience:</a:t>
            </a:r>
          </a:p>
          <a:p>
            <a:pPr marL="895350" lvl="1" indent="-361950">
              <a:lnSpc>
                <a:spcPct val="80000"/>
              </a:lnSpc>
            </a:pPr>
            <a:endParaRPr lang="en-IE" altLang="en-US" sz="1000" dirty="0" smtClean="0"/>
          </a:p>
          <a:p>
            <a:pPr marL="1104900" lvl="1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4400" dirty="0"/>
              <a:t>R</a:t>
            </a:r>
            <a:r>
              <a:rPr lang="en-IE" altLang="en-US" sz="4400" dirty="0" smtClean="0"/>
              <a:t>enews </a:t>
            </a:r>
            <a:r>
              <a:rPr lang="en-IE" altLang="en-US" sz="4400" dirty="0"/>
              <a:t>our strength</a:t>
            </a:r>
            <a:r>
              <a:rPr lang="en-IE" altLang="en-US" sz="4400" dirty="0" smtClean="0"/>
              <a:t>.</a:t>
            </a:r>
          </a:p>
          <a:p>
            <a:pPr marL="1104900" lvl="1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4400" dirty="0" smtClean="0"/>
              <a:t>Teaches us </a:t>
            </a:r>
            <a:r>
              <a:rPr lang="en-IE" altLang="en-US" sz="4400" dirty="0"/>
              <a:t>to trust </a:t>
            </a:r>
            <a:r>
              <a:rPr lang="en-IE" altLang="en-US" sz="4400" dirty="0" smtClean="0"/>
              <a:t>God</a:t>
            </a:r>
          </a:p>
          <a:p>
            <a:pPr marL="1104900" lvl="1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4400" dirty="0" smtClean="0"/>
              <a:t>Matures us</a:t>
            </a:r>
            <a:endParaRPr lang="en-IE" altLang="en-US" sz="4400" dirty="0"/>
          </a:p>
          <a:p>
            <a:pPr marL="1104900" lvl="1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IE" altLang="en-US" sz="4400" dirty="0"/>
              <a:t>S</a:t>
            </a:r>
            <a:r>
              <a:rPr lang="en-IE" altLang="en-US" sz="4400" dirty="0" smtClean="0"/>
              <a:t>hows </a:t>
            </a:r>
            <a:r>
              <a:rPr lang="en-IE" altLang="en-US" sz="4400" dirty="0"/>
              <a:t>the world </a:t>
            </a:r>
            <a:r>
              <a:rPr lang="en-IE" altLang="en-US" sz="4400" dirty="0" smtClean="0"/>
              <a:t>we </a:t>
            </a:r>
            <a:r>
              <a:rPr lang="en-IE" altLang="en-US" sz="4400" dirty="0"/>
              <a:t>are </a:t>
            </a:r>
            <a:r>
              <a:rPr lang="en-IE" altLang="en-US" sz="4400" dirty="0" smtClean="0"/>
              <a:t>different</a:t>
            </a:r>
          </a:p>
          <a:p>
            <a:pPr marL="895350" lvl="1" indent="-361950">
              <a:lnSpc>
                <a:spcPct val="80000"/>
              </a:lnSpc>
            </a:pPr>
            <a:endParaRPr lang="en-IE" altLang="en-US" sz="4400" dirty="0"/>
          </a:p>
          <a:p>
            <a:pPr marL="354013" indent="-354013">
              <a:lnSpc>
                <a:spcPct val="80000"/>
              </a:lnSpc>
            </a:pPr>
            <a:r>
              <a:rPr lang="en-IE" altLang="en-US" sz="4400" dirty="0"/>
              <a:t>God has a perfect plan and purpose in making us wait. </a:t>
            </a:r>
          </a:p>
        </p:txBody>
      </p:sp>
    </p:spTree>
    <p:extLst>
      <p:ext uri="{BB962C8B-B14F-4D97-AF65-F5344CB8AC3E}">
        <p14:creationId xmlns:p14="http://schemas.microsoft.com/office/powerpoint/2010/main" val="420617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93" y="773143"/>
            <a:ext cx="8265111" cy="5308845"/>
          </a:xfrm>
        </p:spPr>
        <p:txBody>
          <a:bodyPr/>
          <a:lstStyle/>
          <a:p>
            <a:r>
              <a:rPr lang="en-US" sz="5300" dirty="0" smtClean="0"/>
              <a:t>Is it possible to have patience when the situation you are in is full of pain?</a:t>
            </a:r>
          </a:p>
          <a:p>
            <a:endParaRPr lang="en-US" sz="5300" dirty="0"/>
          </a:p>
          <a:p>
            <a:r>
              <a:rPr lang="en-US" sz="5300" dirty="0" smtClean="0"/>
              <a:t>Where do we find this patience?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596792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53815"/>
            <a:ext cx="8845730" cy="763478"/>
          </a:xfrm>
        </p:spPr>
        <p:txBody>
          <a:bodyPr/>
          <a:lstStyle/>
          <a:p>
            <a:r>
              <a:rPr lang="en-US" sz="6000" dirty="0" smtClean="0"/>
              <a:t>John 15: 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"I am the vine; you are the branches. If you remain in me and I in you, you will bear much fruit; apart from me you can do nothing</a:t>
            </a:r>
            <a:r>
              <a:rPr lang="en-US" sz="5400" dirty="0" smtClean="0"/>
              <a:t>.”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5" y="1358746"/>
            <a:ext cx="9072979" cy="790575"/>
          </a:xfrm>
        </p:spPr>
        <p:txBody>
          <a:bodyPr/>
          <a:lstStyle/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85392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0" y="-543109"/>
            <a:ext cx="7836694" cy="1714962"/>
          </a:xfrm>
        </p:spPr>
        <p:txBody>
          <a:bodyPr/>
          <a:lstStyle/>
          <a:p>
            <a:r>
              <a:rPr lang="en-US" sz="6000" dirty="0" smtClean="0"/>
              <a:t>Psalm 27: 14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1304"/>
            <a:ext cx="8877670" cy="790575"/>
          </a:xfrm>
        </p:spPr>
        <p:txBody>
          <a:bodyPr/>
          <a:lstStyle/>
          <a:p>
            <a:r>
              <a:rPr lang="en-US" sz="6000" dirty="0"/>
              <a:t>Wait for the Lord;</a:t>
            </a:r>
          </a:p>
          <a:p>
            <a:r>
              <a:rPr lang="en-US" sz="6000" dirty="0"/>
              <a:t>    be strong and take heart</a:t>
            </a:r>
          </a:p>
          <a:p>
            <a:r>
              <a:rPr lang="en-US" sz="6000" dirty="0"/>
              <a:t>    and wait for the Lord.</a:t>
            </a:r>
          </a:p>
        </p:txBody>
      </p:sp>
    </p:spTree>
    <p:extLst>
      <p:ext uri="{BB962C8B-B14F-4D97-AF65-F5344CB8AC3E}">
        <p14:creationId xmlns:p14="http://schemas.microsoft.com/office/powerpoint/2010/main" val="220035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8" y="2201662"/>
            <a:ext cx="9001957" cy="4545366"/>
          </a:xfrm>
        </p:spPr>
        <p:txBody>
          <a:bodyPr/>
          <a:lstStyle/>
          <a:p>
            <a:r>
              <a:rPr lang="en-US" dirty="0" smtClean="0"/>
              <a:t>Think about the following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21"/>
            <a:ext cx="9001957" cy="4119239"/>
          </a:xfrm>
        </p:spPr>
        <p:txBody>
          <a:bodyPr/>
          <a:lstStyle/>
          <a:p>
            <a:r>
              <a:rPr lang="en-US" dirty="0" smtClean="0"/>
              <a:t>You have been given the largest account in the office and you are leading a meeting with the president of the account at 8am.  </a:t>
            </a:r>
          </a:p>
          <a:p>
            <a:r>
              <a:rPr lang="en-US" dirty="0" smtClean="0"/>
              <a:t>Also, your boss will be at the meeting to evaluate you for a potential promotion.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37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9192"/>
            <a:ext cx="9001957" cy="5557420"/>
          </a:xfrm>
        </p:spPr>
        <p:txBody>
          <a:bodyPr/>
          <a:lstStyle/>
          <a:p>
            <a:r>
              <a:rPr lang="en-US" sz="6000" dirty="0"/>
              <a:t>T</a:t>
            </a:r>
            <a:r>
              <a:rPr lang="en-US" sz="6000" dirty="0" smtClean="0"/>
              <a:t>he </a:t>
            </a:r>
            <a:r>
              <a:rPr lang="en-US" sz="6000" dirty="0"/>
              <a:t>alarm did not go off </a:t>
            </a:r>
            <a:r>
              <a:rPr lang="en-US" sz="6000" dirty="0" smtClean="0"/>
              <a:t>the morning of the meeting and you wake up an hour later than you had planned. </a:t>
            </a:r>
          </a:p>
          <a:p>
            <a:endParaRPr lang="en-US" sz="900" dirty="0" smtClean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1852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3" y="204186"/>
            <a:ext cx="9001957" cy="6019059"/>
          </a:xfrm>
        </p:spPr>
        <p:txBody>
          <a:bodyPr/>
          <a:lstStyle/>
          <a:p>
            <a:r>
              <a:rPr lang="en-US" sz="6000" dirty="0" smtClean="0"/>
              <a:t>You </a:t>
            </a:r>
            <a:r>
              <a:rPr lang="en-US" sz="6000" dirty="0"/>
              <a:t>get dressed and </a:t>
            </a:r>
            <a:r>
              <a:rPr lang="en-US" sz="6000" dirty="0" smtClean="0"/>
              <a:t>quickly grab a cup of coffee when you </a:t>
            </a:r>
            <a:r>
              <a:rPr lang="en-US" sz="6000" dirty="0"/>
              <a:t>find that you spilled </a:t>
            </a:r>
            <a:r>
              <a:rPr lang="en-US" sz="6000" dirty="0" smtClean="0"/>
              <a:t>coffee on your shirt which has left a large visible stain. </a:t>
            </a:r>
          </a:p>
          <a:p>
            <a:r>
              <a:rPr lang="en-US" sz="6000" dirty="0" smtClean="0"/>
              <a:t>More </a:t>
            </a:r>
            <a:r>
              <a:rPr lang="en-US" sz="6000" dirty="0"/>
              <a:t>time lost.</a:t>
            </a:r>
          </a:p>
          <a:p>
            <a:endParaRPr lang="en-US" sz="6000" dirty="0"/>
          </a:p>
          <a:p>
            <a:r>
              <a:rPr lang="en-US" sz="6000" dirty="0"/>
              <a:t>• You get in the car, it will not start, a dead battery.</a:t>
            </a:r>
          </a:p>
          <a:p>
            <a:endParaRPr lang="en-US" sz="6000" dirty="0"/>
          </a:p>
          <a:p>
            <a:r>
              <a:rPr lang="en-US" sz="6000" dirty="0"/>
              <a:t>• More time lost.</a:t>
            </a:r>
          </a:p>
          <a:p>
            <a:endParaRPr lang="en-US" sz="6000" dirty="0"/>
          </a:p>
          <a:p>
            <a:r>
              <a:rPr lang="en-US" sz="6000" dirty="0"/>
              <a:t>• Do you feel the blood pressure rising?</a:t>
            </a:r>
          </a:p>
          <a:p>
            <a:endParaRPr lang="en-US" sz="6000" dirty="0"/>
          </a:p>
          <a:p>
            <a:r>
              <a:rPr lang="en-US" sz="6000" dirty="0"/>
              <a:t>• Finally, you get the car started; now it is a straight shot to work.</a:t>
            </a:r>
          </a:p>
          <a:p>
            <a:endParaRPr lang="en-US" sz="6000" dirty="0"/>
          </a:p>
          <a:p>
            <a:r>
              <a:rPr lang="en-US" sz="6000" dirty="0"/>
              <a:t>• Now you get behind someone who is driving 45 mph on the highway and there is no passing them. The pressure rises.</a:t>
            </a:r>
          </a:p>
          <a:p>
            <a:endParaRPr lang="en-US" sz="6000" dirty="0"/>
          </a:p>
          <a:p>
            <a:r>
              <a:rPr lang="en-US" sz="6000" dirty="0"/>
              <a:t>• Next up, you hit EVERY stoplight on the way, more time lost.</a:t>
            </a:r>
          </a:p>
          <a:p>
            <a:endParaRPr lang="en-US" sz="6000" dirty="0"/>
          </a:p>
          <a:p>
            <a:r>
              <a:rPr lang="en-US" sz="6000" dirty="0"/>
              <a:t>• I know that while all this is going on around us, we are the picture of serenity behind the wheel.</a:t>
            </a:r>
          </a:p>
        </p:txBody>
      </p:sp>
    </p:spTree>
    <p:extLst>
      <p:ext uri="{BB962C8B-B14F-4D97-AF65-F5344CB8AC3E}">
        <p14:creationId xmlns:p14="http://schemas.microsoft.com/office/powerpoint/2010/main" val="119410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5A7C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B5B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6563</TotalTime>
  <Words>1384</Words>
  <Application>Microsoft Office PowerPoint</Application>
  <PresentationFormat>On-screen Show (4:3)</PresentationFormat>
  <Paragraphs>164</Paragraphs>
  <Slides>56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Gill Sans</vt:lpstr>
      <vt:lpstr>League Gothic Regular</vt:lpstr>
      <vt:lpstr>ヒラギノ角ゴ ProN W3</vt:lpstr>
      <vt:lpstr>Title &amp; Subtitle</vt:lpstr>
      <vt:lpstr>Believe</vt:lpstr>
      <vt:lpstr>Patience</vt:lpstr>
      <vt:lpstr>How would you  define patience?</vt:lpstr>
      <vt:lpstr>The capacity to accept or tolerate delay, trouble, or suffering without getting angry or upset.</vt:lpstr>
      <vt:lpstr>The Ability To Go Through Trials and Troubles… Without Complaining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a people of instant gratification communicating with a God of patience; a people who want immediate results in a  relationship with a God who says  “Wait – I’ve got this.”  </vt:lpstr>
      <vt:lpstr>We are a people who focus on the “Now” serving a God focused on the future.  We are a people who focus on this life serving a God focused on eternity.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having patience so difficult when we are in pain?</vt:lpstr>
      <vt:lpstr>How do you answer the following question:  “If God is good and all-powerful, why does he allow his creation to suffer pain?” </vt:lpstr>
      <vt:lpstr>PowerPoint Presentation</vt:lpstr>
      <vt:lpstr>  “Why does God love us so much that, even though he is all-powerful, He allowed his Son to suffer torment, tremendous pain and death so we may have eternal life?”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Helpful Tips for Patience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let the stress of this world rob you of your patience. </vt:lpstr>
      <vt:lpstr>PowerPoint Presentation</vt:lpstr>
      <vt:lpstr>John 15: 5  "I am the vine; you are the branches. If you remain in me and I in you, you will bear much fruit; apart from me you can do nothing.”  </vt:lpstr>
      <vt:lpstr>Psalm 27: 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Stone, Kenneth Lee</dc:creator>
  <cp:lastModifiedBy>Stone, Kenneth Lee</cp:lastModifiedBy>
  <cp:revision>510</cp:revision>
  <cp:lastPrinted>2017-04-24T19:43:47Z</cp:lastPrinted>
  <dcterms:created xsi:type="dcterms:W3CDTF">2016-08-15T14:40:06Z</dcterms:created>
  <dcterms:modified xsi:type="dcterms:W3CDTF">2017-07-12T12:10:15Z</dcterms:modified>
</cp:coreProperties>
</file>