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sldIdLst>
    <p:sldId id="383" r:id="rId2"/>
    <p:sldId id="1547" r:id="rId3"/>
    <p:sldId id="1653" r:id="rId4"/>
    <p:sldId id="1562" r:id="rId5"/>
    <p:sldId id="1566" r:id="rId6"/>
    <p:sldId id="1560" r:id="rId7"/>
    <p:sldId id="1644" r:id="rId8"/>
    <p:sldId id="1623" r:id="rId9"/>
    <p:sldId id="1624" r:id="rId10"/>
    <p:sldId id="1625" r:id="rId11"/>
    <p:sldId id="1573" r:id="rId12"/>
    <p:sldId id="1563" r:id="rId13"/>
    <p:sldId id="1654" r:id="rId14"/>
    <p:sldId id="1564" r:id="rId15"/>
    <p:sldId id="1655" r:id="rId16"/>
    <p:sldId id="1565" r:id="rId17"/>
    <p:sldId id="1604" r:id="rId18"/>
    <p:sldId id="1629" r:id="rId19"/>
    <p:sldId id="1630" r:id="rId20"/>
    <p:sldId id="1631" r:id="rId21"/>
    <p:sldId id="1632" r:id="rId22"/>
    <p:sldId id="1633" r:id="rId23"/>
    <p:sldId id="1634" r:id="rId24"/>
    <p:sldId id="1635" r:id="rId25"/>
    <p:sldId id="1636" r:id="rId26"/>
    <p:sldId id="1637" r:id="rId27"/>
    <p:sldId id="1638" r:id="rId28"/>
    <p:sldId id="1639" r:id="rId29"/>
    <p:sldId id="1640" r:id="rId30"/>
    <p:sldId id="1641" r:id="rId31"/>
    <p:sldId id="1656" r:id="rId32"/>
    <p:sldId id="1642" r:id="rId33"/>
    <p:sldId id="1628" r:id="rId34"/>
    <p:sldId id="1657" r:id="rId35"/>
    <p:sldId id="1605" r:id="rId36"/>
    <p:sldId id="1647" r:id="rId37"/>
    <p:sldId id="1649" r:id="rId38"/>
    <p:sldId id="1622" r:id="rId39"/>
    <p:sldId id="1650" r:id="rId40"/>
    <p:sldId id="1652" r:id="rId41"/>
    <p:sldId id="1646" r:id="rId4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D475CC4-669A-4CAD-930F-4009C949B2A1}">
          <p14:sldIdLst>
            <p14:sldId id="383"/>
            <p14:sldId id="1547"/>
            <p14:sldId id="1653"/>
            <p14:sldId id="1562"/>
            <p14:sldId id="1566"/>
            <p14:sldId id="1560"/>
            <p14:sldId id="1644"/>
            <p14:sldId id="1623"/>
            <p14:sldId id="1624"/>
            <p14:sldId id="1625"/>
            <p14:sldId id="1573"/>
            <p14:sldId id="1563"/>
            <p14:sldId id="1654"/>
            <p14:sldId id="1564"/>
            <p14:sldId id="1655"/>
            <p14:sldId id="1565"/>
            <p14:sldId id="1604"/>
            <p14:sldId id="1629"/>
            <p14:sldId id="1630"/>
            <p14:sldId id="1631"/>
            <p14:sldId id="1632"/>
            <p14:sldId id="1633"/>
            <p14:sldId id="1634"/>
            <p14:sldId id="1635"/>
            <p14:sldId id="1636"/>
            <p14:sldId id="1637"/>
            <p14:sldId id="1638"/>
            <p14:sldId id="1639"/>
            <p14:sldId id="1640"/>
            <p14:sldId id="1641"/>
            <p14:sldId id="1656"/>
            <p14:sldId id="1642"/>
            <p14:sldId id="1628"/>
            <p14:sldId id="1657"/>
            <p14:sldId id="1605"/>
            <p14:sldId id="1647"/>
            <p14:sldId id="1649"/>
            <p14:sldId id="1622"/>
            <p14:sldId id="1650"/>
            <p14:sldId id="1652"/>
            <p14:sldId id="16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15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AB965CD-FFD9-4E46-B8CA-021C19767F78}" type="datetimeFigureOut">
              <a:rPr lang="en-US" smtClean="0"/>
              <a:t>7/12/2017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B82FA2A-8A4A-41B5-9769-A63FA417F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74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764"/>
            <a:ext cx="6858000" cy="2387203"/>
          </a:xfrm>
        </p:spPr>
        <p:txBody>
          <a:bodyPr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1641"/>
            <a:ext cx="6858000" cy="1656159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4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2576001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225254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7604" y="1152525"/>
            <a:ext cx="1959173" cy="3171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082" y="1152525"/>
            <a:ext cx="5791795" cy="3171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497868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615" y="0"/>
            <a:ext cx="7836694" cy="6407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98" y="727969"/>
            <a:ext cx="9001957" cy="6019059"/>
          </a:xfrm>
        </p:spPr>
        <p:txBody>
          <a:bodyPr/>
          <a:lstStyle>
            <a:lvl1pPr>
              <a:defRPr sz="5400"/>
            </a:lvl1pPr>
            <a:lvl2pPr>
              <a:defRPr sz="4800"/>
            </a:lvl2pPr>
            <a:lvl3pPr>
              <a:defRPr sz="4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577985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185" y="1709737"/>
            <a:ext cx="7886700" cy="2852738"/>
          </a:xfrm>
        </p:spPr>
        <p:txBody>
          <a:bodyPr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185" y="4589860"/>
            <a:ext cx="7886700" cy="1500188"/>
          </a:xfrm>
        </p:spPr>
        <p:txBody>
          <a:bodyPr/>
          <a:lstStyle>
            <a:lvl1pPr marL="0" indent="0">
              <a:buNone/>
              <a:defRPr sz="1350"/>
            </a:lvl1pPr>
            <a:lvl2pPr marL="257169" indent="0">
              <a:buNone/>
              <a:defRPr sz="1125"/>
            </a:lvl2pPr>
            <a:lvl3pPr marL="514337" indent="0">
              <a:buNone/>
              <a:defRPr sz="1013"/>
            </a:lvl3pPr>
            <a:lvl4pPr marL="771506" indent="0">
              <a:buNone/>
              <a:defRPr sz="900"/>
            </a:lvl4pPr>
            <a:lvl5pPr marL="1028674" indent="0">
              <a:buNone/>
              <a:defRPr sz="900"/>
            </a:lvl5pPr>
            <a:lvl6pPr marL="1285843" indent="0">
              <a:buNone/>
              <a:defRPr sz="900"/>
            </a:lvl6pPr>
            <a:lvl7pPr marL="1543011" indent="0">
              <a:buNone/>
              <a:defRPr sz="900"/>
            </a:lvl7pPr>
            <a:lvl8pPr marL="1800180" indent="0">
              <a:buNone/>
              <a:defRPr sz="900"/>
            </a:lvl8pPr>
            <a:lvl9pPr marL="205734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55750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083" y="3533775"/>
            <a:ext cx="3875485" cy="790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293" y="3533775"/>
            <a:ext cx="3875485" cy="790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731083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543" y="365527"/>
            <a:ext cx="7886700" cy="13251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544" y="1681162"/>
            <a:ext cx="3868341" cy="823913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4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544" y="2505077"/>
            <a:ext cx="3868341" cy="36849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2"/>
            <a:ext cx="3887093" cy="823913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4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7"/>
            <a:ext cx="3887093" cy="36849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825612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465888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88148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543" y="457200"/>
            <a:ext cx="2949476" cy="1600200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093" y="987033"/>
            <a:ext cx="4629150" cy="487441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543" y="2057400"/>
            <a:ext cx="2949476" cy="3811191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4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249665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543" y="457200"/>
            <a:ext cx="2949476" cy="1600200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093" y="987033"/>
            <a:ext cx="4629150" cy="4874419"/>
          </a:xfrm>
        </p:spPr>
        <p:txBody>
          <a:bodyPr/>
          <a:lstStyle>
            <a:lvl1pPr marL="0" indent="0">
              <a:buNone/>
              <a:defRPr sz="1800"/>
            </a:lvl1pPr>
            <a:lvl2pPr marL="257169" indent="0">
              <a:buNone/>
              <a:defRPr sz="1575"/>
            </a:lvl2pPr>
            <a:lvl3pPr marL="514337" indent="0">
              <a:buNone/>
              <a:defRPr sz="1350"/>
            </a:lvl3pPr>
            <a:lvl4pPr marL="771506" indent="0">
              <a:buNone/>
              <a:defRPr sz="1125"/>
            </a:lvl4pPr>
            <a:lvl5pPr marL="1028674" indent="0">
              <a:buNone/>
              <a:defRPr sz="1125"/>
            </a:lvl5pPr>
            <a:lvl6pPr marL="1285843" indent="0">
              <a:buNone/>
              <a:defRPr sz="1125"/>
            </a:lvl6pPr>
            <a:lvl7pPr marL="1543011" indent="0">
              <a:buNone/>
              <a:defRPr sz="1125"/>
            </a:lvl7pPr>
            <a:lvl8pPr marL="1800180" indent="0">
              <a:buNone/>
              <a:defRPr sz="1125"/>
            </a:lvl8pPr>
            <a:lvl9pPr marL="2057349" indent="0">
              <a:buNone/>
              <a:defRPr sz="1125"/>
            </a:lvl9pPr>
          </a:lstStyle>
          <a:p>
            <a:pPr lvl="0"/>
            <a:endParaRPr lang="en-US" noProof="0" dirty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543" y="2057400"/>
            <a:ext cx="2949476" cy="3811191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4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438268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50083" y="1152525"/>
            <a:ext cx="7836694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0083" y="3533775"/>
            <a:ext cx="7836694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charset="0"/>
              </a:rPr>
              <a:t>Second level</a:t>
            </a:r>
          </a:p>
          <a:p>
            <a:pPr lvl="2"/>
            <a:r>
              <a:rPr lang="en-US" altLang="en-US">
                <a:sym typeface="Gill Sans" charset="0"/>
              </a:rPr>
              <a:t>Third level</a:t>
            </a:r>
          </a:p>
          <a:p>
            <a:pPr lvl="3"/>
            <a:r>
              <a:rPr lang="en-US" altLang="en-US">
                <a:sym typeface="Gill Sans" charset="0"/>
              </a:rPr>
              <a:t>Fourth level</a:t>
            </a:r>
          </a:p>
          <a:p>
            <a:pPr lvl="4"/>
            <a:r>
              <a:rPr lang="en-US" altLang="en-US">
                <a:sym typeface="Gill Sans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928214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75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75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75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75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75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257169" algn="ctr" rtl="0" fontAlgn="base">
        <a:spcBef>
          <a:spcPct val="0"/>
        </a:spcBef>
        <a:spcAft>
          <a:spcPct val="0"/>
        </a:spcAft>
        <a:defRPr sz="4275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514337" algn="ctr" rtl="0" fontAlgn="base">
        <a:spcBef>
          <a:spcPct val="0"/>
        </a:spcBef>
        <a:spcAft>
          <a:spcPct val="0"/>
        </a:spcAft>
        <a:defRPr sz="4275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771506" algn="ctr" rtl="0" fontAlgn="base">
        <a:spcBef>
          <a:spcPct val="0"/>
        </a:spcBef>
        <a:spcAft>
          <a:spcPct val="0"/>
        </a:spcAft>
        <a:defRPr sz="4275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028674" algn="ctr" rtl="0" fontAlgn="base">
        <a:spcBef>
          <a:spcPct val="0"/>
        </a:spcBef>
        <a:spcAft>
          <a:spcPct val="0"/>
        </a:spcAft>
        <a:defRPr sz="4275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18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8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8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8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8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1414427" indent="-128584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4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4" indent="-128584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4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4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Oval 2"/>
          <p:cNvSpPr>
            <a:spLocks/>
          </p:cNvSpPr>
          <p:nvPr/>
        </p:nvSpPr>
        <p:spPr bwMode="auto">
          <a:xfrm>
            <a:off x="1257300" y="114300"/>
            <a:ext cx="6629400" cy="6629400"/>
          </a:xfrm>
          <a:prstGeom prst="ellipse">
            <a:avLst/>
          </a:prstGeom>
          <a:solidFill>
            <a:schemeClr val="accent1">
              <a:alpha val="7490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025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650082" y="1243012"/>
            <a:ext cx="7836694" cy="3414713"/>
          </a:xfrm>
          <a:effectLst>
            <a:outerShdw blurRad="127000" dist="38099" dir="5400000" algn="ctr" rotWithShape="0">
              <a:schemeClr val="bg2">
                <a:alpha val="56000"/>
              </a:schemeClr>
            </a:outerShdw>
          </a:effectLst>
        </p:spPr>
        <p:txBody>
          <a:bodyPr anchor="ctr"/>
          <a:lstStyle/>
          <a:p>
            <a:pPr eaLnBrk="1" hangingPunct="1">
              <a:lnSpc>
                <a:spcPct val="70000"/>
              </a:lnSpc>
              <a:defRPr/>
            </a:pPr>
            <a:r>
              <a:rPr lang="en-US" altLang="en-US" sz="12656" dirty="0">
                <a:latin typeface="League Gothic Regular" charset="0"/>
                <a:sym typeface="League Gothic Regular" charset="0"/>
              </a:rPr>
              <a:t>Believe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10929" y="4171950"/>
            <a:ext cx="5715000" cy="485775"/>
          </a:xfrm>
          <a:effectLst>
            <a:outerShdw blurRad="127000" dist="38099" dir="5400000" algn="ctr" rotWithShape="0">
              <a:schemeClr val="bg2">
                <a:alpha val="56000"/>
              </a:scheme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r>
              <a:rPr lang="en-US" altLang="en-US" sz="3094" dirty="0">
                <a:latin typeface="League Gothic Regular" charset="0"/>
                <a:sym typeface="League Gothic Regular" charset="0"/>
              </a:rPr>
              <a:t>Week </a:t>
            </a:r>
            <a:r>
              <a:rPr lang="en-US" altLang="en-US" sz="3094" dirty="0" smtClean="0">
                <a:latin typeface="League Gothic Regular" charset="0"/>
                <a:sym typeface="League Gothic Regular" charset="0"/>
              </a:rPr>
              <a:t>27</a:t>
            </a:r>
            <a:endParaRPr lang="en-US" altLang="en-US" sz="3094" dirty="0">
              <a:latin typeface="League Gothic Regular" charset="0"/>
              <a:sym typeface="League Gothic Regular" charset="0"/>
            </a:endParaRP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2033293" y="3557588"/>
            <a:ext cx="5070277" cy="0"/>
          </a:xfrm>
          <a:prstGeom prst="line">
            <a:avLst/>
          </a:prstGeom>
          <a:noFill/>
          <a:ln w="1016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38099" dir="5400000" algn="ctr" rotWithShape="0">
              <a:schemeClr val="bg2">
                <a:alpha val="56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25" dirty="0">
              <a:solidFill>
                <a:srgbClr val="FFFFFF"/>
              </a:solidFill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0605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706" y="560878"/>
            <a:ext cx="7836694" cy="640764"/>
          </a:xfrm>
        </p:spPr>
        <p:txBody>
          <a:bodyPr/>
          <a:lstStyle/>
          <a:p>
            <a:r>
              <a:rPr lang="en-US" altLang="en-US" sz="6300" dirty="0" smtClean="0">
                <a:solidFill>
                  <a:srgbClr val="FFFFFF"/>
                </a:solidFill>
              </a:rPr>
              <a:t>Kindness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64" y="1954924"/>
            <a:ext cx="9080979" cy="5697161"/>
          </a:xfrm>
        </p:spPr>
        <p:txBody>
          <a:bodyPr/>
          <a:lstStyle/>
          <a:p>
            <a:pPr marL="1143000" indent="-1143000" algn="l">
              <a:buFont typeface="+mj-lt"/>
              <a:buAutoNum type="arabicParenR" startAt="3"/>
            </a:pPr>
            <a:r>
              <a:rPr lang="en-US" altLang="en-US" sz="6300" dirty="0" smtClean="0">
                <a:solidFill>
                  <a:srgbClr val="FFFFFF"/>
                </a:solidFill>
              </a:rPr>
              <a:t>Makes </a:t>
            </a:r>
            <a:r>
              <a:rPr lang="en-US" altLang="en-US" sz="6300" dirty="0">
                <a:solidFill>
                  <a:srgbClr val="FFFFFF"/>
                </a:solidFill>
              </a:rPr>
              <a:t>us </a:t>
            </a:r>
            <a:r>
              <a:rPr lang="en-US" altLang="en-US" sz="6300" dirty="0" smtClean="0">
                <a:solidFill>
                  <a:srgbClr val="FFFFFF"/>
                </a:solidFill>
              </a:rPr>
              <a:t>treat others the same way God treats us</a:t>
            </a:r>
            <a:r>
              <a:rPr lang="en-US" altLang="en-US" sz="6300" dirty="0">
                <a:solidFill>
                  <a:srgbClr val="FFFFFF"/>
                </a:solidFill>
              </a:rPr>
              <a:t/>
            </a:r>
            <a:br>
              <a:rPr lang="en-US" altLang="en-US" sz="6300" dirty="0">
                <a:solidFill>
                  <a:srgbClr val="FFFFFF"/>
                </a:solidFill>
              </a:rPr>
            </a:br>
            <a:r>
              <a:rPr lang="en-US" altLang="en-US" sz="6300" dirty="0" smtClean="0">
                <a:solidFill>
                  <a:srgbClr val="FFFFFF"/>
                </a:solidFill>
              </a:rPr>
              <a:t>(Ephesians 4: 31-32)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7194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65" y="5270380"/>
            <a:ext cx="8833281" cy="2387203"/>
          </a:xfrm>
        </p:spPr>
        <p:txBody>
          <a:bodyPr/>
          <a:lstStyle/>
          <a:p>
            <a:r>
              <a:rPr lang="en-US" altLang="en-US" sz="6300" dirty="0" smtClean="0"/>
              <a:t>We must make it our goal and habit to be actively looking for opportunities to show kindness.</a:t>
            </a:r>
            <a:br>
              <a:rPr lang="en-US" altLang="en-US" sz="6300" dirty="0" smtClean="0"/>
            </a:br>
            <a:r>
              <a:rPr lang="en-US" altLang="en-US" sz="6300" dirty="0"/>
              <a:t/>
            </a:r>
            <a:br>
              <a:rPr lang="en-US" altLang="en-US" sz="6300" dirty="0"/>
            </a:br>
            <a:r>
              <a:rPr lang="en-US" altLang="en-US" sz="6300" dirty="0" smtClean="0"/>
              <a:t>How do we do this?</a:t>
            </a:r>
            <a:r>
              <a:rPr lang="en-US" altLang="en-US" sz="6300" dirty="0"/>
              <a:t/>
            </a:r>
            <a:br>
              <a:rPr lang="en-US" altLang="en-US" sz="6300" dirty="0"/>
            </a:br>
            <a:endParaRPr lang="en-IE" altLang="en-US" sz="6300" dirty="0"/>
          </a:p>
        </p:txBody>
      </p:sp>
    </p:spTree>
    <p:extLst>
      <p:ext uri="{BB962C8B-B14F-4D97-AF65-F5344CB8AC3E}">
        <p14:creationId xmlns:p14="http://schemas.microsoft.com/office/powerpoint/2010/main" val="7248923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34481"/>
            <a:ext cx="9001957" cy="6019059"/>
          </a:xfrm>
        </p:spPr>
        <p:txBody>
          <a:bodyPr/>
          <a:lstStyle/>
          <a:p>
            <a:r>
              <a:rPr lang="en-US" sz="6000" dirty="0" smtClean="0"/>
              <a:t>Our motives for showing kindness must not be so we can impress people.</a:t>
            </a:r>
          </a:p>
          <a:p>
            <a:endParaRPr lang="en-US" sz="6000" dirty="0"/>
          </a:p>
          <a:p>
            <a:r>
              <a:rPr lang="en-US" sz="6000" dirty="0" smtClean="0"/>
              <a:t>(Matthew 6: 1-4)</a:t>
            </a:r>
          </a:p>
          <a:p>
            <a:endParaRPr lang="en-US" sz="1400" dirty="0"/>
          </a:p>
          <a:p>
            <a:r>
              <a:rPr lang="en-US" sz="6000" dirty="0" smtClean="0"/>
              <a:t>What word was acts of kindness linked with?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941057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219"/>
            <a:ext cx="9001957" cy="6019059"/>
          </a:xfrm>
        </p:spPr>
        <p:txBody>
          <a:bodyPr/>
          <a:lstStyle/>
          <a:p>
            <a:r>
              <a:rPr lang="en-US" sz="6000" dirty="0" smtClean="0"/>
              <a:t>Who does kindness focus our attention on, ourselves or others?</a:t>
            </a:r>
          </a:p>
          <a:p>
            <a:endParaRPr lang="en-US" sz="6000" dirty="0"/>
          </a:p>
          <a:p>
            <a:r>
              <a:rPr lang="en-US" sz="6000" dirty="0" smtClean="0"/>
              <a:t>What happens to us when we focus on the needs of others and not ourselves?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528377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052"/>
            <a:ext cx="9001957" cy="6019059"/>
          </a:xfrm>
        </p:spPr>
        <p:txBody>
          <a:bodyPr/>
          <a:lstStyle/>
          <a:p>
            <a:r>
              <a:rPr lang="en-US" sz="6600" dirty="0" smtClean="0"/>
              <a:t>What are the first 3 letters the word </a:t>
            </a:r>
            <a:r>
              <a:rPr lang="en-US" sz="6600" i="1" dirty="0" smtClean="0"/>
              <a:t>“kindness” </a:t>
            </a:r>
            <a:r>
              <a:rPr lang="en-US" sz="6600" dirty="0" smtClean="0"/>
              <a:t>begins with?</a:t>
            </a:r>
          </a:p>
          <a:p>
            <a:endParaRPr lang="en-US" sz="3200" dirty="0"/>
          </a:p>
          <a:p>
            <a:r>
              <a:rPr lang="en-US" sz="6600" dirty="0" smtClean="0"/>
              <a:t>Just like the word our kindness should begin with our Kin.</a:t>
            </a:r>
            <a:endParaRPr lang="en-US" sz="6600" dirty="0"/>
          </a:p>
          <a:p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2767684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2822"/>
            <a:ext cx="9001957" cy="6019059"/>
          </a:xfrm>
        </p:spPr>
        <p:txBody>
          <a:bodyPr/>
          <a:lstStyle/>
          <a:p>
            <a:r>
              <a:rPr lang="en-US" sz="6600" dirty="0" smtClean="0"/>
              <a:t>Who are typically the first to see our bad side or who are we most likely to act unkind to?</a:t>
            </a:r>
            <a:endParaRPr lang="en-US" sz="6600" dirty="0"/>
          </a:p>
          <a:p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4535803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174044"/>
            <a:ext cx="9144000" cy="6019059"/>
          </a:xfrm>
        </p:spPr>
        <p:txBody>
          <a:bodyPr/>
          <a:lstStyle/>
          <a:p>
            <a:endParaRPr lang="en-US" sz="6000" dirty="0" smtClean="0"/>
          </a:p>
          <a:p>
            <a:endParaRPr lang="en-US" sz="6000" dirty="0"/>
          </a:p>
          <a:p>
            <a:endParaRPr lang="en-US" sz="6000" dirty="0" smtClean="0"/>
          </a:p>
          <a:p>
            <a:r>
              <a:rPr lang="en-US" sz="6000" dirty="0" smtClean="0"/>
              <a:t>Who is our Kin?</a:t>
            </a:r>
          </a:p>
          <a:p>
            <a:endParaRPr lang="en-US" sz="6000" dirty="0" smtClean="0"/>
          </a:p>
          <a:p>
            <a:r>
              <a:rPr lang="en-US" sz="6000" dirty="0" smtClean="0"/>
              <a:t>Matthew 12: 48-50</a:t>
            </a:r>
          </a:p>
          <a:p>
            <a:r>
              <a:rPr lang="en-US" sz="6000" dirty="0" smtClean="0"/>
              <a:t>Hebrews 13: 1</a:t>
            </a:r>
            <a:endParaRPr lang="en-US" sz="6000" dirty="0"/>
          </a:p>
          <a:p>
            <a:r>
              <a:rPr lang="en-US" sz="6000" dirty="0" smtClean="0"/>
              <a:t>1 Peter 3: 8-9</a:t>
            </a:r>
          </a:p>
          <a:p>
            <a:endParaRPr lang="en-US" sz="60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790336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493" y="773143"/>
            <a:ext cx="8265111" cy="5308845"/>
          </a:xfrm>
        </p:spPr>
        <p:txBody>
          <a:bodyPr/>
          <a:lstStyle/>
          <a:p>
            <a:r>
              <a:rPr lang="en-US" sz="5300" dirty="0" smtClean="0"/>
              <a:t>Are we supposed to show kindness to those who are mistreating us?</a:t>
            </a:r>
          </a:p>
          <a:p>
            <a:endParaRPr lang="en-US" sz="5300" dirty="0"/>
          </a:p>
          <a:p>
            <a:r>
              <a:rPr lang="en-US" sz="5300" dirty="0" smtClean="0"/>
              <a:t>Acts 16: 19-33</a:t>
            </a:r>
            <a:endParaRPr lang="en-US" sz="5300" dirty="0"/>
          </a:p>
        </p:txBody>
      </p:sp>
    </p:spTree>
    <p:extLst>
      <p:ext uri="{BB962C8B-B14F-4D97-AF65-F5344CB8AC3E}">
        <p14:creationId xmlns:p14="http://schemas.microsoft.com/office/powerpoint/2010/main" val="35967923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7767"/>
            <a:ext cx="9081855" cy="5308845"/>
          </a:xfrm>
        </p:spPr>
        <p:txBody>
          <a:bodyPr/>
          <a:lstStyle/>
          <a:p>
            <a:r>
              <a:rPr lang="en-US" sz="5300" dirty="0"/>
              <a:t>When her owners realized that their hope of making money was gone, they seized Paul and Silas and dragged them into the marketplace to face the authorities. </a:t>
            </a:r>
          </a:p>
        </p:txBody>
      </p:sp>
    </p:spTree>
    <p:extLst>
      <p:ext uri="{BB962C8B-B14F-4D97-AF65-F5344CB8AC3E}">
        <p14:creationId xmlns:p14="http://schemas.microsoft.com/office/powerpoint/2010/main" val="16698078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8070"/>
            <a:ext cx="9081855" cy="5308845"/>
          </a:xfrm>
        </p:spPr>
        <p:txBody>
          <a:bodyPr/>
          <a:lstStyle/>
          <a:p>
            <a:r>
              <a:rPr lang="en-US" sz="5300" dirty="0" smtClean="0"/>
              <a:t>They </a:t>
            </a:r>
            <a:r>
              <a:rPr lang="en-US" sz="5300" dirty="0"/>
              <a:t>brought them before the magistrates and said, “These men are Jews, and are throwing our city into an uproar </a:t>
            </a:r>
            <a:r>
              <a:rPr lang="en-US" sz="5300" dirty="0" smtClean="0"/>
              <a:t>by </a:t>
            </a:r>
            <a:r>
              <a:rPr lang="en-US" sz="5300" dirty="0"/>
              <a:t>advocating customs unlawful for us Romans to accept or practice.”</a:t>
            </a:r>
          </a:p>
        </p:txBody>
      </p:sp>
    </p:spTree>
    <p:extLst>
      <p:ext uri="{BB962C8B-B14F-4D97-AF65-F5344CB8AC3E}">
        <p14:creationId xmlns:p14="http://schemas.microsoft.com/office/powerpoint/2010/main" val="18821492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9696" y="1912877"/>
            <a:ext cx="8833281" cy="2387203"/>
          </a:xfrm>
        </p:spPr>
        <p:txBody>
          <a:bodyPr/>
          <a:lstStyle/>
          <a:p>
            <a:r>
              <a:rPr lang="en-IE" altLang="en-US" sz="7200" dirty="0" smtClean="0"/>
              <a:t>How do you </a:t>
            </a:r>
            <a:br>
              <a:rPr lang="en-IE" altLang="en-US" sz="7200" dirty="0" smtClean="0"/>
            </a:br>
            <a:r>
              <a:rPr lang="en-IE" altLang="en-US" sz="7200" dirty="0" smtClean="0"/>
              <a:t>define kindness?</a:t>
            </a:r>
            <a:endParaRPr lang="en-IE" altLang="en-US" sz="7200" dirty="0"/>
          </a:p>
        </p:txBody>
      </p:sp>
    </p:spTree>
    <p:extLst>
      <p:ext uri="{BB962C8B-B14F-4D97-AF65-F5344CB8AC3E}">
        <p14:creationId xmlns:p14="http://schemas.microsoft.com/office/powerpoint/2010/main" val="13224985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45" y="-155360"/>
            <a:ext cx="9081855" cy="310719"/>
          </a:xfrm>
        </p:spPr>
        <p:txBody>
          <a:bodyPr/>
          <a:lstStyle/>
          <a:p>
            <a:r>
              <a:rPr lang="en-US" sz="5000" dirty="0"/>
              <a:t>The crowd joined in the attack against Paul and Silas, and the </a:t>
            </a:r>
            <a:r>
              <a:rPr lang="en-US" sz="5000" b="1" u="sng" dirty="0"/>
              <a:t>magistrates ordered them to be stripped and beaten with rods</a:t>
            </a:r>
            <a:r>
              <a:rPr lang="en-US" sz="5000" dirty="0"/>
              <a:t>. </a:t>
            </a:r>
            <a:r>
              <a:rPr lang="en-US" sz="5000" b="1" u="sng" dirty="0" smtClean="0"/>
              <a:t>After </a:t>
            </a:r>
            <a:r>
              <a:rPr lang="en-US" sz="5000" b="1" u="sng" dirty="0"/>
              <a:t>they had been severely flogged</a:t>
            </a:r>
            <a:r>
              <a:rPr lang="en-US" sz="5000" dirty="0"/>
              <a:t>, they were thrown into prison, and the jailer was commanded to guard them carefully. </a:t>
            </a:r>
          </a:p>
        </p:txBody>
      </p:sp>
    </p:spTree>
    <p:extLst>
      <p:ext uri="{BB962C8B-B14F-4D97-AF65-F5344CB8AC3E}">
        <p14:creationId xmlns:p14="http://schemas.microsoft.com/office/powerpoint/2010/main" val="12296874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45" y="-155360"/>
            <a:ext cx="9081855" cy="310719"/>
          </a:xfrm>
        </p:spPr>
        <p:txBody>
          <a:bodyPr/>
          <a:lstStyle/>
          <a:p>
            <a:r>
              <a:rPr lang="en-US" sz="6000" dirty="0" smtClean="0"/>
              <a:t>Question:</a:t>
            </a:r>
          </a:p>
          <a:p>
            <a:endParaRPr lang="en-US" sz="6000" dirty="0"/>
          </a:p>
          <a:p>
            <a:r>
              <a:rPr lang="en-US" sz="6000" dirty="0" smtClean="0"/>
              <a:t>Who was responsible for carrying out the flogging of prisoners?</a:t>
            </a:r>
          </a:p>
          <a:p>
            <a:endParaRPr lang="en-US" sz="6000" dirty="0"/>
          </a:p>
          <a:p>
            <a:r>
              <a:rPr lang="en-US" sz="6000" dirty="0" smtClean="0"/>
              <a:t>The Jailor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422749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45" y="244135"/>
            <a:ext cx="9081855" cy="310719"/>
          </a:xfrm>
        </p:spPr>
        <p:txBody>
          <a:bodyPr/>
          <a:lstStyle/>
          <a:p>
            <a:r>
              <a:rPr lang="en-US" sz="5000" dirty="0"/>
              <a:t>When </a:t>
            </a:r>
            <a:r>
              <a:rPr lang="en-US" sz="5000" b="1" u="sng" dirty="0"/>
              <a:t>he</a:t>
            </a:r>
            <a:r>
              <a:rPr lang="en-US" sz="5000" dirty="0"/>
              <a:t> received these orders, he put them in the inner cell and fastened their feet in the </a:t>
            </a:r>
            <a:r>
              <a:rPr lang="en-US" sz="5000" dirty="0" smtClean="0"/>
              <a:t>stocks. About </a:t>
            </a:r>
            <a:r>
              <a:rPr lang="en-US" sz="5000" dirty="0"/>
              <a:t>midnight Paul and Silas were praying and singing hymns to God, and the other prisoners were listening to them. </a:t>
            </a:r>
          </a:p>
        </p:txBody>
      </p:sp>
    </p:spTree>
    <p:extLst>
      <p:ext uri="{BB962C8B-B14F-4D97-AF65-F5344CB8AC3E}">
        <p14:creationId xmlns:p14="http://schemas.microsoft.com/office/powerpoint/2010/main" val="40429741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45" y="767918"/>
            <a:ext cx="9081855" cy="310719"/>
          </a:xfrm>
        </p:spPr>
        <p:txBody>
          <a:bodyPr/>
          <a:lstStyle/>
          <a:p>
            <a:r>
              <a:rPr lang="en-US" sz="5000" dirty="0"/>
              <a:t>Suddenly there was such a violent earthquake that the foundations of the prison were shaken. At once all the prison doors flew open, and everyone’s chains came loose. </a:t>
            </a:r>
          </a:p>
        </p:txBody>
      </p:sp>
    </p:spTree>
    <p:extLst>
      <p:ext uri="{BB962C8B-B14F-4D97-AF65-F5344CB8AC3E}">
        <p14:creationId xmlns:p14="http://schemas.microsoft.com/office/powerpoint/2010/main" val="11290234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45" y="266330"/>
            <a:ext cx="9081855" cy="310719"/>
          </a:xfrm>
        </p:spPr>
        <p:txBody>
          <a:bodyPr/>
          <a:lstStyle/>
          <a:p>
            <a:r>
              <a:rPr lang="en-US" sz="5000" dirty="0"/>
              <a:t>The jailer woke up, and when he saw the prison doors open, he drew his sword and was about to kill himself because he thought the prisoners had escaped.  </a:t>
            </a:r>
            <a:r>
              <a:rPr lang="en-US" sz="5000" dirty="0" smtClean="0"/>
              <a:t>But </a:t>
            </a:r>
            <a:r>
              <a:rPr lang="en-US" sz="5000" dirty="0"/>
              <a:t>Paul shouted, “Don’t harm yourself! We are all here!”</a:t>
            </a:r>
          </a:p>
        </p:txBody>
      </p:sp>
    </p:spTree>
    <p:extLst>
      <p:ext uri="{BB962C8B-B14F-4D97-AF65-F5344CB8AC3E}">
        <p14:creationId xmlns:p14="http://schemas.microsoft.com/office/powerpoint/2010/main" val="3393134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45" y="266330"/>
            <a:ext cx="9081855" cy="310719"/>
          </a:xfrm>
        </p:spPr>
        <p:txBody>
          <a:bodyPr/>
          <a:lstStyle/>
          <a:p>
            <a:r>
              <a:rPr lang="en-US" sz="5000" dirty="0" smtClean="0"/>
              <a:t>Questions:</a:t>
            </a:r>
          </a:p>
          <a:p>
            <a:endParaRPr lang="en-US" sz="5000" dirty="0"/>
          </a:p>
          <a:p>
            <a:r>
              <a:rPr lang="en-US" sz="5000" dirty="0" smtClean="0"/>
              <a:t>Why was the jailor attempting to kill himself?</a:t>
            </a:r>
          </a:p>
          <a:p>
            <a:endParaRPr lang="en-US" sz="5000" dirty="0"/>
          </a:p>
          <a:p>
            <a:r>
              <a:rPr lang="en-US" sz="5000" dirty="0" smtClean="0"/>
              <a:t>If this man had almost beat you to death, would you like to see him dead?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0927379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45" y="266330"/>
            <a:ext cx="9081855" cy="310719"/>
          </a:xfrm>
        </p:spPr>
        <p:txBody>
          <a:bodyPr/>
          <a:lstStyle/>
          <a:p>
            <a:r>
              <a:rPr lang="en-US" sz="5000" dirty="0" smtClean="0"/>
              <a:t>Questions:</a:t>
            </a:r>
          </a:p>
          <a:p>
            <a:endParaRPr lang="en-US" sz="5000" dirty="0"/>
          </a:p>
          <a:p>
            <a:r>
              <a:rPr lang="en-US" sz="5000" dirty="0" smtClean="0"/>
              <a:t>What was Paul and Silas demonstrating by not leaving the prison?</a:t>
            </a:r>
          </a:p>
          <a:p>
            <a:endParaRPr lang="en-US" sz="5000" dirty="0"/>
          </a:p>
          <a:p>
            <a:r>
              <a:rPr lang="en-US" sz="5000" dirty="0" smtClean="0"/>
              <a:t>Why did they do this?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8941439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45" y="266330"/>
            <a:ext cx="9081855" cy="310719"/>
          </a:xfrm>
        </p:spPr>
        <p:txBody>
          <a:bodyPr/>
          <a:lstStyle/>
          <a:p>
            <a:r>
              <a:rPr lang="en-US" dirty="0" smtClean="0"/>
              <a:t>Luke 23: 34</a:t>
            </a:r>
          </a:p>
          <a:p>
            <a:endParaRPr lang="en-US" dirty="0" smtClean="0"/>
          </a:p>
          <a:p>
            <a:r>
              <a:rPr lang="en-US" dirty="0"/>
              <a:t>Jesus said, "Father, forgive them, for they do not know what they are doing." </a:t>
            </a:r>
          </a:p>
        </p:txBody>
      </p:sp>
    </p:spTree>
    <p:extLst>
      <p:ext uri="{BB962C8B-B14F-4D97-AF65-F5344CB8AC3E}">
        <p14:creationId xmlns:p14="http://schemas.microsoft.com/office/powerpoint/2010/main" val="32331825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45" y="106649"/>
            <a:ext cx="9081855" cy="310719"/>
          </a:xfrm>
        </p:spPr>
        <p:txBody>
          <a:bodyPr/>
          <a:lstStyle/>
          <a:p>
            <a:r>
              <a:rPr lang="en-US" sz="6000" dirty="0" smtClean="0"/>
              <a:t>The </a:t>
            </a:r>
            <a:r>
              <a:rPr lang="en-US" sz="6000" dirty="0"/>
              <a:t>jailer called for lights, rushed in and fell trembling before Paul and Silas.  </a:t>
            </a:r>
            <a:r>
              <a:rPr lang="en-US" sz="6000" dirty="0" smtClean="0"/>
              <a:t>He </a:t>
            </a:r>
            <a:r>
              <a:rPr lang="en-US" sz="6000" dirty="0"/>
              <a:t>then brought them out and asked, “Sirs, what must I do to be saved?”</a:t>
            </a:r>
          </a:p>
        </p:txBody>
      </p:sp>
    </p:spTree>
    <p:extLst>
      <p:ext uri="{BB962C8B-B14F-4D97-AF65-F5344CB8AC3E}">
        <p14:creationId xmlns:p14="http://schemas.microsoft.com/office/powerpoint/2010/main" val="15519588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617"/>
            <a:ext cx="9081855" cy="310719"/>
          </a:xfrm>
        </p:spPr>
        <p:txBody>
          <a:bodyPr/>
          <a:lstStyle/>
          <a:p>
            <a:r>
              <a:rPr lang="en-US" sz="6000" dirty="0"/>
              <a:t>They replied, “Believe in the Lord Jesus, and you will be saved—you and your household.”  </a:t>
            </a:r>
            <a:r>
              <a:rPr lang="en-US" sz="6000" dirty="0" smtClean="0"/>
              <a:t>Then </a:t>
            </a:r>
            <a:r>
              <a:rPr lang="en-US" sz="6000" dirty="0"/>
              <a:t>they spoke the word of the Lord to him and to all the others in his house.</a:t>
            </a:r>
          </a:p>
        </p:txBody>
      </p:sp>
    </p:spTree>
    <p:extLst>
      <p:ext uri="{BB962C8B-B14F-4D97-AF65-F5344CB8AC3E}">
        <p14:creationId xmlns:p14="http://schemas.microsoft.com/office/powerpoint/2010/main" val="33861541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270999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63600" indent="-863600">
              <a:buFont typeface="+mj-lt"/>
              <a:buAutoNum type="alphaLcParenR"/>
            </a:pPr>
            <a:r>
              <a:rPr lang="en-US" altLang="en-US" sz="5700" i="1" dirty="0">
                <a:solidFill>
                  <a:srgbClr val="FFFFFF"/>
                </a:solidFill>
                <a:sym typeface="Gill Sans" charset="0"/>
              </a:rPr>
              <a:t>the quality of being friendly, generous, and considerate.  </a:t>
            </a:r>
            <a:endParaRPr lang="en-US" altLang="en-US" sz="5700" i="1" dirty="0" smtClean="0">
              <a:solidFill>
                <a:srgbClr val="FFFFFF"/>
              </a:solidFill>
              <a:sym typeface="Gill Sans" charset="0"/>
            </a:endParaRPr>
          </a:p>
          <a:p>
            <a:pPr marL="863600" indent="-863600">
              <a:buFont typeface="+mj-lt"/>
              <a:buAutoNum type="alphaLcParenR"/>
            </a:pPr>
            <a:endParaRPr lang="en-US" altLang="en-US" sz="2400" i="1" dirty="0" smtClean="0">
              <a:solidFill>
                <a:srgbClr val="FFFFFF"/>
              </a:solidFill>
              <a:sym typeface="Gill Sans" charset="0"/>
            </a:endParaRPr>
          </a:p>
          <a:p>
            <a:pPr marL="863600" indent="-863600">
              <a:buFont typeface="+mj-lt"/>
              <a:buAutoNum type="alphaLcParenR"/>
            </a:pPr>
            <a:r>
              <a:rPr lang="en-US" altLang="en-US" sz="5700" i="1" dirty="0" smtClean="0">
                <a:solidFill>
                  <a:srgbClr val="FFFFFF"/>
                </a:solidFill>
                <a:sym typeface="Gill Sans" charset="0"/>
              </a:rPr>
              <a:t>a </a:t>
            </a:r>
            <a:r>
              <a:rPr lang="en-US" altLang="en-US" sz="5700" i="1" dirty="0">
                <a:solidFill>
                  <a:srgbClr val="FFFFFF"/>
                </a:solidFill>
                <a:sym typeface="Gill Sans" charset="0"/>
              </a:rPr>
              <a:t>behavior marked by ethical characteristics, a pleasant disposition, and a concern for others.</a:t>
            </a:r>
            <a:endParaRPr lang="en-US" sz="5700" i="1" dirty="0"/>
          </a:p>
        </p:txBody>
      </p:sp>
    </p:spTree>
    <p:extLst>
      <p:ext uri="{BB962C8B-B14F-4D97-AF65-F5344CB8AC3E}">
        <p14:creationId xmlns:p14="http://schemas.microsoft.com/office/powerpoint/2010/main" val="1160840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45" y="541421"/>
            <a:ext cx="9081855" cy="310719"/>
          </a:xfrm>
        </p:spPr>
        <p:txBody>
          <a:bodyPr/>
          <a:lstStyle/>
          <a:p>
            <a:r>
              <a:rPr lang="en-US" sz="6000" dirty="0"/>
              <a:t>At that hour of the night the jailer took them and washed their wounds; then immediately he and all his household were baptized. </a:t>
            </a:r>
            <a:endParaRPr lang="en-US" sz="60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05142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81855" cy="310719"/>
          </a:xfrm>
        </p:spPr>
        <p:txBody>
          <a:bodyPr/>
          <a:lstStyle/>
          <a:p>
            <a:endParaRPr lang="en-US" sz="2400" dirty="0"/>
          </a:p>
          <a:p>
            <a:r>
              <a:rPr lang="en-US" sz="6000" dirty="0" smtClean="0"/>
              <a:t>Question:</a:t>
            </a:r>
          </a:p>
          <a:p>
            <a:endParaRPr lang="en-US" sz="6000" dirty="0" smtClean="0"/>
          </a:p>
          <a:p>
            <a:r>
              <a:rPr lang="en-US" sz="6000" dirty="0" smtClean="0"/>
              <a:t>Why did the jailer wash their wounds?</a:t>
            </a:r>
          </a:p>
          <a:p>
            <a:endParaRPr lang="en-US" sz="6000" dirty="0" smtClean="0"/>
          </a:p>
          <a:p>
            <a:r>
              <a:rPr lang="en-US" sz="6000" dirty="0" smtClean="0"/>
              <a:t>He inflicted them!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213890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45" y="550649"/>
            <a:ext cx="9081855" cy="310719"/>
          </a:xfrm>
        </p:spPr>
        <p:txBody>
          <a:bodyPr/>
          <a:lstStyle/>
          <a:p>
            <a:r>
              <a:rPr lang="en-US" sz="6000" dirty="0" smtClean="0"/>
              <a:t>What was the end result of the kindness shown by Paul and Silas?</a:t>
            </a:r>
          </a:p>
          <a:p>
            <a:endParaRPr lang="en-US" sz="6000" dirty="0"/>
          </a:p>
          <a:p>
            <a:r>
              <a:rPr lang="en-US" sz="6000" i="1" dirty="0"/>
              <a:t>he and all his household were baptized. </a:t>
            </a:r>
          </a:p>
        </p:txBody>
      </p:sp>
    </p:spTree>
    <p:extLst>
      <p:ext uri="{BB962C8B-B14F-4D97-AF65-F5344CB8AC3E}">
        <p14:creationId xmlns:p14="http://schemas.microsoft.com/office/powerpoint/2010/main" val="18484207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9532"/>
            <a:ext cx="9023684" cy="5308845"/>
          </a:xfrm>
        </p:spPr>
        <p:txBody>
          <a:bodyPr/>
          <a:lstStyle/>
          <a:p>
            <a:r>
              <a:rPr lang="en-US" sz="6000" dirty="0" smtClean="0"/>
              <a:t>Is it possible to show kindness to those who are mistreating you?</a:t>
            </a:r>
          </a:p>
          <a:p>
            <a:endParaRPr lang="en-US" sz="6000" dirty="0"/>
          </a:p>
          <a:p>
            <a:r>
              <a:rPr lang="en-US" sz="6000" dirty="0" smtClean="0"/>
              <a:t>What is the impact on the one mistreating you when you show them kindness?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316389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6595"/>
            <a:ext cx="9023684" cy="5308845"/>
          </a:xfrm>
        </p:spPr>
        <p:txBody>
          <a:bodyPr/>
          <a:lstStyle/>
          <a:p>
            <a:r>
              <a:rPr lang="en-US" sz="6000" dirty="0" smtClean="0"/>
              <a:t>Where do we get the power to show kindness when we are being mistreated?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279755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53815"/>
            <a:ext cx="8845730" cy="763478"/>
          </a:xfrm>
        </p:spPr>
        <p:txBody>
          <a:bodyPr/>
          <a:lstStyle/>
          <a:p>
            <a:r>
              <a:rPr lang="en-US" sz="6000" dirty="0" smtClean="0"/>
              <a:t>John 15: 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>"I am the vine; you are the branches. If you remain in me and I in you, you will bear much fruit; apart from me you can do nothing</a:t>
            </a:r>
            <a:r>
              <a:rPr lang="en-US" sz="5400" dirty="0" smtClean="0"/>
              <a:t>.”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25" y="1358746"/>
            <a:ext cx="9072979" cy="790575"/>
          </a:xfrm>
        </p:spPr>
        <p:txBody>
          <a:bodyPr/>
          <a:lstStyle/>
          <a:p>
            <a:endParaRPr lang="en-US" sz="4400" dirty="0" smtClean="0"/>
          </a:p>
          <a:p>
            <a:endParaRPr lang="en-US" sz="4400" dirty="0"/>
          </a:p>
          <a:p>
            <a:endParaRPr lang="en-US" sz="4400" dirty="0" smtClean="0"/>
          </a:p>
          <a:p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853920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53815"/>
            <a:ext cx="8845730" cy="763478"/>
          </a:xfrm>
        </p:spPr>
        <p:txBody>
          <a:bodyPr/>
          <a:lstStyle/>
          <a:p>
            <a:r>
              <a:rPr lang="en-US" sz="6000" dirty="0" smtClean="0"/>
              <a:t>Kindness and Goodness </a:t>
            </a:r>
            <a:r>
              <a:rPr lang="en-US" sz="6000" dirty="0"/>
              <a:t>is not primarily a matter of what you know, or what you do, but what you are.</a:t>
            </a:r>
            <a:br>
              <a:rPr lang="en-US" sz="6000" dirty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25" y="1358746"/>
            <a:ext cx="9072979" cy="790575"/>
          </a:xfrm>
        </p:spPr>
        <p:txBody>
          <a:bodyPr/>
          <a:lstStyle/>
          <a:p>
            <a:endParaRPr lang="en-US" sz="4400" dirty="0" smtClean="0"/>
          </a:p>
          <a:p>
            <a:endParaRPr lang="en-US" sz="4400" dirty="0"/>
          </a:p>
          <a:p>
            <a:endParaRPr lang="en-US" sz="4400" dirty="0" smtClean="0"/>
          </a:p>
          <a:p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210139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94715" y="215900"/>
            <a:ext cx="7836694" cy="640764"/>
          </a:xfrm>
        </p:spPr>
        <p:txBody>
          <a:bodyPr/>
          <a:lstStyle/>
          <a:p>
            <a:r>
              <a:rPr lang="en-US" altLang="en-US" sz="6000" dirty="0" smtClean="0"/>
              <a:t>Things to Consider</a:t>
            </a:r>
            <a:endParaRPr lang="en-US" altLang="en-US" sz="6000" dirty="0"/>
          </a:p>
        </p:txBody>
      </p:sp>
      <p:sp>
        <p:nvSpPr>
          <p:cNvPr id="624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945564"/>
            <a:ext cx="9144000" cy="6019059"/>
          </a:xfrm>
        </p:spPr>
        <p:txBody>
          <a:bodyPr/>
          <a:lstStyle/>
          <a:p>
            <a:pPr marL="406400" lvl="1" indent="-406400" algn="l">
              <a:buFont typeface="Arial" panose="020B0604020202020204" pitchFamily="34" charset="0"/>
              <a:buChar char="•"/>
            </a:pPr>
            <a:r>
              <a:rPr lang="en-US" altLang="en-US" sz="5400" dirty="0" smtClean="0"/>
              <a:t>Our </a:t>
            </a:r>
            <a:r>
              <a:rPr lang="en-US" altLang="en-US" sz="5400" dirty="0"/>
              <a:t>kindness ought to mimic God’s. </a:t>
            </a:r>
          </a:p>
          <a:p>
            <a:pPr marL="406400" lvl="1" indent="-406400" algn="l">
              <a:buFont typeface="Arial" panose="020B0604020202020204" pitchFamily="34" charset="0"/>
              <a:buChar char="•"/>
            </a:pPr>
            <a:r>
              <a:rPr lang="en-US" altLang="en-US" sz="5400" dirty="0"/>
              <a:t>God’s kindness is patient toward our weaknesses as we strive to overcome them. </a:t>
            </a:r>
          </a:p>
          <a:p>
            <a:pPr marL="406400" lvl="1" indent="-406400" algn="l">
              <a:buFont typeface="Arial" panose="020B0604020202020204" pitchFamily="34" charset="0"/>
              <a:buChar char="•"/>
            </a:pPr>
            <a:r>
              <a:rPr lang="en-US" altLang="en-US" sz="5400" dirty="0" smtClean="0"/>
              <a:t>God’s kindness does </a:t>
            </a:r>
            <a:r>
              <a:rPr lang="en-US" altLang="en-US" sz="5400" dirty="0"/>
              <a:t>not overlook rebellion. </a:t>
            </a:r>
          </a:p>
        </p:txBody>
      </p:sp>
    </p:spTree>
    <p:extLst>
      <p:ext uri="{BB962C8B-B14F-4D97-AF65-F5344CB8AC3E}">
        <p14:creationId xmlns:p14="http://schemas.microsoft.com/office/powerpoint/2010/main" val="3324048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64" y="2815221"/>
            <a:ext cx="8833281" cy="2387203"/>
          </a:xfrm>
        </p:spPr>
        <p:txBody>
          <a:bodyPr/>
          <a:lstStyle/>
          <a:p>
            <a:r>
              <a:rPr lang="en-IE" altLang="en-US" sz="6300" dirty="0" smtClean="0"/>
              <a:t>Does kindness include tolerance of sin?</a:t>
            </a:r>
            <a:br>
              <a:rPr lang="en-IE" altLang="en-US" sz="6300" dirty="0" smtClean="0"/>
            </a:br>
            <a:endParaRPr lang="en-IE" altLang="en-US" sz="6300" dirty="0"/>
          </a:p>
        </p:txBody>
      </p:sp>
    </p:spTree>
    <p:extLst>
      <p:ext uri="{BB962C8B-B14F-4D97-AF65-F5344CB8AC3E}">
        <p14:creationId xmlns:p14="http://schemas.microsoft.com/office/powerpoint/2010/main" val="40755220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0"/>
            <a:ext cx="9144000" cy="4644189"/>
          </a:xfrm>
        </p:spPr>
        <p:txBody>
          <a:bodyPr/>
          <a:lstStyle/>
          <a:p>
            <a:pPr lvl="1"/>
            <a:r>
              <a:rPr lang="en-US" altLang="en-US" sz="5400" dirty="0" smtClean="0"/>
              <a:t>God is the example of kindness, but in his kindness He does not overlook rebellion.  In the same way </a:t>
            </a:r>
            <a:r>
              <a:rPr lang="en-US" altLang="en-US" sz="5400" dirty="0"/>
              <a:t>we ought to be kind, yet our kindness must not compromise God’s truth or the moral purity of His </a:t>
            </a:r>
            <a:r>
              <a:rPr lang="en-US" altLang="en-US" sz="5400" dirty="0" smtClean="0"/>
              <a:t>church</a:t>
            </a:r>
          </a:p>
          <a:p>
            <a:pPr marL="685800" lvl="1" indent="-685800">
              <a:buFont typeface="Arial" panose="020B0604020202020204" pitchFamily="34" charset="0"/>
              <a:buChar char="•"/>
            </a:pP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6019598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43" y="180951"/>
            <a:ext cx="9001957" cy="4545366"/>
          </a:xfrm>
        </p:spPr>
        <p:txBody>
          <a:bodyPr/>
          <a:lstStyle/>
          <a:p>
            <a:r>
              <a:rPr lang="en-US" sz="6000" dirty="0" smtClean="0"/>
              <a:t>The Greek word for “kind” is </a:t>
            </a:r>
            <a:r>
              <a:rPr lang="en-US" sz="6000" i="1" dirty="0" err="1" smtClean="0"/>
              <a:t>chrestos</a:t>
            </a:r>
            <a:r>
              <a:rPr lang="en-US" sz="6000" dirty="0" smtClean="0"/>
              <a:t>. </a:t>
            </a:r>
          </a:p>
          <a:p>
            <a:endParaRPr lang="en-US" sz="6000" dirty="0" smtClean="0"/>
          </a:p>
          <a:p>
            <a:r>
              <a:rPr lang="en-US" sz="6000" dirty="0" smtClean="0"/>
              <a:t>Part of the meaning includes action.</a:t>
            </a:r>
          </a:p>
          <a:p>
            <a:endParaRPr lang="en-US" sz="6000" dirty="0" smtClean="0"/>
          </a:p>
          <a:p>
            <a:r>
              <a:rPr lang="en-US" sz="6000" dirty="0" smtClean="0"/>
              <a:t>(1 John 3: 11-18)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76577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410411"/>
            <a:ext cx="8951494" cy="4644189"/>
          </a:xfrm>
        </p:spPr>
        <p:txBody>
          <a:bodyPr/>
          <a:lstStyle/>
          <a:p>
            <a:pPr marL="685800" lvl="1" indent="-685800"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 marL="685800" lvl="1" indent="-685800">
              <a:spcAft>
                <a:spcPts val="3600"/>
              </a:spcAft>
              <a:buFont typeface="Wingdings" panose="05000000000000000000" pitchFamily="2" charset="2"/>
              <a:buChar char="ü"/>
            </a:pPr>
            <a:r>
              <a:rPr lang="en-US" altLang="en-US" sz="6600" dirty="0" smtClean="0"/>
              <a:t>Galatians 4: 16</a:t>
            </a:r>
          </a:p>
          <a:p>
            <a:pPr marL="685800" lvl="1" indent="-685800">
              <a:spcAft>
                <a:spcPts val="3600"/>
              </a:spcAft>
              <a:buFont typeface="Wingdings" panose="05000000000000000000" pitchFamily="2" charset="2"/>
              <a:buChar char="ü"/>
            </a:pPr>
            <a:r>
              <a:rPr lang="en-US" altLang="en-US" sz="6600" dirty="0" smtClean="0"/>
              <a:t>Ephesians 4: 15</a:t>
            </a:r>
          </a:p>
          <a:p>
            <a:pPr marL="685800" lvl="1" indent="-685800">
              <a:spcAft>
                <a:spcPts val="3600"/>
              </a:spcAft>
              <a:buFont typeface="Wingdings" panose="05000000000000000000" pitchFamily="2" charset="2"/>
              <a:buChar char="ü"/>
            </a:pPr>
            <a:r>
              <a:rPr lang="en-US" altLang="en-US" sz="6600" dirty="0" smtClean="0"/>
              <a:t>Acts 15: 1-2</a:t>
            </a:r>
          </a:p>
          <a:p>
            <a:pPr marL="685800" lvl="1" indent="-685800">
              <a:spcAft>
                <a:spcPts val="3600"/>
              </a:spcAft>
              <a:buFont typeface="Wingdings" panose="05000000000000000000" pitchFamily="2" charset="2"/>
              <a:buChar char="ü"/>
            </a:pPr>
            <a:r>
              <a:rPr lang="en-US" altLang="en-US" sz="6600" dirty="0" smtClean="0"/>
              <a:t>1 Corinthians 5: 1-7</a:t>
            </a:r>
            <a:endParaRPr lang="en-US" altLang="en-US" sz="6600" dirty="0"/>
          </a:p>
        </p:txBody>
      </p:sp>
    </p:spTree>
    <p:extLst>
      <p:ext uri="{BB962C8B-B14F-4D97-AF65-F5344CB8AC3E}">
        <p14:creationId xmlns:p14="http://schemas.microsoft.com/office/powerpoint/2010/main" val="25819159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493" y="773143"/>
            <a:ext cx="8265111" cy="5308845"/>
          </a:xfrm>
        </p:spPr>
        <p:txBody>
          <a:bodyPr/>
          <a:lstStyle/>
          <a:p>
            <a:r>
              <a:rPr lang="en-US" sz="5300" dirty="0" smtClean="0"/>
              <a:t>Repeat after me:</a:t>
            </a:r>
          </a:p>
          <a:p>
            <a:endParaRPr lang="en-US" sz="5300" dirty="0"/>
          </a:p>
          <a:p>
            <a:r>
              <a:rPr lang="en-US" sz="5300" dirty="0" smtClean="0"/>
              <a:t>I chose to be kind and good in my relationships with others.</a:t>
            </a:r>
            <a:endParaRPr lang="en-US" sz="5300" dirty="0"/>
          </a:p>
        </p:txBody>
      </p:sp>
    </p:spTree>
    <p:extLst>
      <p:ext uri="{BB962C8B-B14F-4D97-AF65-F5344CB8AC3E}">
        <p14:creationId xmlns:p14="http://schemas.microsoft.com/office/powerpoint/2010/main" val="28861880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66132"/>
            <a:ext cx="9001957" cy="4119239"/>
          </a:xfrm>
        </p:spPr>
        <p:txBody>
          <a:bodyPr/>
          <a:lstStyle/>
          <a:p>
            <a:r>
              <a:rPr lang="en-US" sz="6600" dirty="0" smtClean="0"/>
              <a:t>Action typically includes some kind of self-sacrifice and therefore generosity on our part, especially of our time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394377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11" y="0"/>
            <a:ext cx="8952089" cy="5557420"/>
          </a:xfrm>
        </p:spPr>
        <p:txBody>
          <a:bodyPr/>
          <a:lstStyle/>
          <a:p>
            <a:r>
              <a:rPr lang="en-US" sz="5600" dirty="0" smtClean="0"/>
              <a:t>This does not mean that action does not include words.  Encouraging words of comfort, courtesy, compliments and even correction can be a heartwarming act of kindness.</a:t>
            </a:r>
          </a:p>
          <a:p>
            <a:endParaRPr lang="en-US" sz="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8522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920" y="2988226"/>
            <a:ext cx="9144000" cy="2387203"/>
          </a:xfrm>
        </p:spPr>
        <p:txBody>
          <a:bodyPr/>
          <a:lstStyle/>
          <a:p>
            <a:r>
              <a:rPr lang="en-US" altLang="en-US" sz="6000" dirty="0" smtClean="0"/>
              <a:t>Did you know that kindness is not only good for the soul, but it is good for the body as well.</a:t>
            </a:r>
            <a:endParaRPr lang="en-IE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0197424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770" y="512753"/>
            <a:ext cx="7836694" cy="640764"/>
          </a:xfrm>
        </p:spPr>
        <p:txBody>
          <a:bodyPr/>
          <a:lstStyle/>
          <a:p>
            <a:r>
              <a:rPr lang="en-US" altLang="en-US" sz="6300" dirty="0" smtClean="0">
                <a:solidFill>
                  <a:srgbClr val="FFFFFF"/>
                </a:solidFill>
              </a:rPr>
              <a:t>Kindness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43" y="2243519"/>
            <a:ext cx="9001957" cy="5697161"/>
          </a:xfrm>
        </p:spPr>
        <p:txBody>
          <a:bodyPr/>
          <a:lstStyle/>
          <a:p>
            <a:pPr marL="1143000" indent="-1143000" algn="l">
              <a:buFont typeface="+mj-lt"/>
              <a:buAutoNum type="arabicParenR"/>
            </a:pPr>
            <a:r>
              <a:rPr lang="en-US" altLang="en-US" sz="6300" dirty="0" smtClean="0">
                <a:solidFill>
                  <a:srgbClr val="FFFFFF"/>
                </a:solidFill>
              </a:rPr>
              <a:t>Makes </a:t>
            </a:r>
            <a:r>
              <a:rPr lang="en-US" altLang="en-US" sz="6300" dirty="0">
                <a:solidFill>
                  <a:srgbClr val="FFFFFF"/>
                </a:solidFill>
              </a:rPr>
              <a:t>us sensitive to another’s </a:t>
            </a:r>
            <a:r>
              <a:rPr lang="en-US" altLang="en-US" sz="6300" dirty="0" smtClean="0">
                <a:solidFill>
                  <a:srgbClr val="FFFFFF"/>
                </a:solidFill>
              </a:rPr>
              <a:t>needs</a:t>
            </a:r>
            <a:r>
              <a:rPr lang="en-US" altLang="en-US" sz="6300" dirty="0">
                <a:solidFill>
                  <a:srgbClr val="FFFFFF"/>
                </a:solidFill>
              </a:rPr>
              <a:t/>
            </a:r>
            <a:br>
              <a:rPr lang="en-US" altLang="en-US" sz="6300" dirty="0">
                <a:solidFill>
                  <a:srgbClr val="FFFFFF"/>
                </a:solidFill>
              </a:rPr>
            </a:br>
            <a:r>
              <a:rPr lang="en-US" altLang="en-US" sz="6300" dirty="0">
                <a:solidFill>
                  <a:srgbClr val="FFFFFF"/>
                </a:solidFill>
              </a:rPr>
              <a:t>(James 2: 14-18)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4583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707" y="488689"/>
            <a:ext cx="7836694" cy="640764"/>
          </a:xfrm>
        </p:spPr>
        <p:txBody>
          <a:bodyPr/>
          <a:lstStyle/>
          <a:p>
            <a:r>
              <a:rPr lang="en-US" altLang="en-US" sz="6300" dirty="0" smtClean="0">
                <a:solidFill>
                  <a:srgbClr val="FFFFFF"/>
                </a:solidFill>
              </a:rPr>
              <a:t>Kindness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399" y="1601984"/>
            <a:ext cx="9001957" cy="5697161"/>
          </a:xfrm>
        </p:spPr>
        <p:txBody>
          <a:bodyPr/>
          <a:lstStyle/>
          <a:p>
            <a:pPr marL="1143000" indent="-1143000" algn="l">
              <a:buFont typeface="+mj-lt"/>
              <a:buAutoNum type="arabicParenR" startAt="2"/>
            </a:pPr>
            <a:r>
              <a:rPr lang="en-US" altLang="en-US" sz="6300" dirty="0" smtClean="0">
                <a:solidFill>
                  <a:srgbClr val="FFFFFF"/>
                </a:solidFill>
              </a:rPr>
              <a:t>Makes </a:t>
            </a:r>
            <a:r>
              <a:rPr lang="en-US" altLang="en-US" sz="6300" dirty="0">
                <a:solidFill>
                  <a:srgbClr val="FFFFFF"/>
                </a:solidFill>
              </a:rPr>
              <a:t>us </a:t>
            </a:r>
            <a:r>
              <a:rPr lang="en-US" altLang="en-US" sz="6300" dirty="0" smtClean="0">
                <a:solidFill>
                  <a:srgbClr val="FFFFFF"/>
                </a:solidFill>
              </a:rPr>
              <a:t>treat everyone the same.  The way we want to be treated</a:t>
            </a:r>
            <a:r>
              <a:rPr lang="en-US" altLang="en-US" sz="6300" dirty="0">
                <a:solidFill>
                  <a:srgbClr val="FFFFFF"/>
                </a:solidFill>
              </a:rPr>
              <a:t/>
            </a:r>
            <a:br>
              <a:rPr lang="en-US" altLang="en-US" sz="6300" dirty="0">
                <a:solidFill>
                  <a:srgbClr val="FFFFFF"/>
                </a:solidFill>
              </a:rPr>
            </a:br>
            <a:r>
              <a:rPr lang="en-US" altLang="en-US" sz="6300" dirty="0">
                <a:solidFill>
                  <a:srgbClr val="FFFFFF"/>
                </a:solidFill>
              </a:rPr>
              <a:t>(James 2: </a:t>
            </a:r>
            <a:r>
              <a:rPr lang="en-US" altLang="en-US" sz="6300" dirty="0" smtClean="0">
                <a:solidFill>
                  <a:srgbClr val="FFFFFF"/>
                </a:solidFill>
              </a:rPr>
              <a:t>1-13)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7928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5A7C"/>
      </a:accent1>
      <a:accent2>
        <a:srgbClr val="333399"/>
      </a:accent2>
      <a:accent3>
        <a:srgbClr val="AAAAAA"/>
      </a:accent3>
      <a:accent4>
        <a:srgbClr val="DADADA"/>
      </a:accent4>
      <a:accent5>
        <a:srgbClr val="AAB5B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6902</TotalTime>
  <Words>955</Words>
  <Application>Microsoft Office PowerPoint</Application>
  <PresentationFormat>On-screen Show (4:3)</PresentationFormat>
  <Paragraphs>106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Calibri</vt:lpstr>
      <vt:lpstr>Gill Sans</vt:lpstr>
      <vt:lpstr>League Gothic Regular</vt:lpstr>
      <vt:lpstr>Wingdings</vt:lpstr>
      <vt:lpstr>ヒラギノ角ゴ ProN W3</vt:lpstr>
      <vt:lpstr>Title &amp; Subtitle</vt:lpstr>
      <vt:lpstr>Believe</vt:lpstr>
      <vt:lpstr>How do you  define kindness?</vt:lpstr>
      <vt:lpstr>PowerPoint Presentation</vt:lpstr>
      <vt:lpstr>PowerPoint Presentation</vt:lpstr>
      <vt:lpstr>PowerPoint Presentation</vt:lpstr>
      <vt:lpstr>PowerPoint Presentation</vt:lpstr>
      <vt:lpstr>Did you know that kindness is not only good for the soul, but it is good for the body as well.</vt:lpstr>
      <vt:lpstr>Kindness</vt:lpstr>
      <vt:lpstr>Kindness</vt:lpstr>
      <vt:lpstr>Kindness</vt:lpstr>
      <vt:lpstr>We must make it our goal and habit to be actively looking for opportunities to show kindness.  How do we do this?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John 15: 5  "I am the vine; you are the branches. If you remain in me and I in you, you will bear much fruit; apart from me you can do nothing.”  </vt:lpstr>
      <vt:lpstr>Kindness and Goodness is not primarily a matter of what you know, or what you do, but what you are.   </vt:lpstr>
      <vt:lpstr>Things to Consider</vt:lpstr>
      <vt:lpstr>Does kindness include tolerance of sin?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Stone, Kenneth Lee</dc:creator>
  <cp:lastModifiedBy>Stone, Kenneth Lee</cp:lastModifiedBy>
  <cp:revision>537</cp:revision>
  <cp:lastPrinted>2017-04-24T19:43:47Z</cp:lastPrinted>
  <dcterms:created xsi:type="dcterms:W3CDTF">2016-08-15T14:40:06Z</dcterms:created>
  <dcterms:modified xsi:type="dcterms:W3CDTF">2017-07-12T12:07:07Z</dcterms:modified>
</cp:coreProperties>
</file>